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88" r:id="rId3"/>
    <p:sldId id="261" r:id="rId4"/>
    <p:sldId id="292" r:id="rId5"/>
    <p:sldId id="290" r:id="rId6"/>
    <p:sldId id="300" r:id="rId7"/>
    <p:sldId id="293" r:id="rId8"/>
    <p:sldId id="294" r:id="rId9"/>
    <p:sldId id="297" r:id="rId10"/>
    <p:sldId id="298" r:id="rId11"/>
    <p:sldId id="299" r:id="rId12"/>
    <p:sldId id="272" r:id="rId1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6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18581-1C04-40A3-AD6C-0B328C8C0495}" type="datetimeFigureOut">
              <a:rPr lang="lv-LV" smtClean="0"/>
              <a:t>18.01.2020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5CEFB-3807-4159-9B3D-A63F20B686D0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9142D9EC-3628-46AD-808C-0AAB230BF213}" type="slidenum">
              <a:rPr lang="lv-LV" sz="1200"/>
              <a:pPr algn="r" defTabSz="915870"/>
              <a:t>6</a:t>
            </a:fld>
            <a:endParaRPr lang="lv-LV" sz="1200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5692F-CEB2-4728-A95B-5E58CBD07E2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20B53-42AE-461F-9148-041B2AF98A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2A49B-A155-40E5-A903-A717F953D22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0EA1D-274D-462A-AB06-1CC52C28774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6F9A1-48D3-4899-A07A-3A107EA2B2F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C9013-2CC7-4C8D-8BF8-9A1F2287C0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75C25-9266-4A50-A4EA-1956F0F006D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9B456-1D04-4E09-BDB6-D93CC063B76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BC375-C37D-4EF6-AD1E-09342F01526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8F9A2-FC9A-4052-85D8-3575E011B90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C185F-98CC-4389-94FE-3A20E3C4864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9F2F345D-4279-4B8D-B8F0-49BF06028E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Rom.12:1-8 Kristus miesa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2225"/>
            <a:ext cx="685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19.jan.2020.</a:t>
            </a:r>
            <a:endParaRPr lang="lv-LV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857232"/>
            <a:ext cx="5572164" cy="5778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58082" y="785794"/>
            <a:ext cx="178591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Māc. Roberts Otomers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7277D4A-C57F-4E35-ACAC-88A413FA7F5F}" type="slidenum">
              <a:rPr lang="lv-LV" sz="1400"/>
              <a:pPr algn="r"/>
              <a:t>10</a:t>
            </a:fld>
            <a:endParaRPr lang="lv-LV" sz="1400"/>
          </a:p>
        </p:txBody>
      </p:sp>
      <p:sp>
        <p:nvSpPr>
          <p:cNvPr id="409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790B1B1-EF6E-41CB-AE94-3864C8081294}" type="slidenum">
              <a:rPr lang="lv-LV" sz="1400"/>
              <a:pPr algn="r"/>
              <a:t>10</a:t>
            </a:fld>
            <a:endParaRPr lang="lv-LV" sz="140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643834" cy="549275"/>
          </a:xfrm>
        </p:spPr>
        <p:txBody>
          <a:bodyPr/>
          <a:lstStyle/>
          <a:p>
            <a:pPr marL="762000" indent="-762000" eaLnBrk="1" hangingPunct="1"/>
            <a:r>
              <a:rPr lang="lv-LV" sz="4000" b="1" dirty="0" smtClean="0">
                <a:solidFill>
                  <a:schemeClr val="tx1"/>
                </a:solidFill>
              </a:rPr>
              <a:t>Rom.12 Sv. Gara dāvanas</a:t>
            </a: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476672"/>
            <a:ext cx="9144000" cy="647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mācīšanas</a:t>
            </a:r>
            <a:r>
              <a:rPr lang="lv-LV" sz="2600" dirty="0" smtClean="0"/>
              <a:t> – ir cilvēki, kuriem Dieva vārda              skaidrošana </a:t>
            </a:r>
            <a:r>
              <a:rPr lang="lv-LV" sz="2600" dirty="0" smtClean="0"/>
              <a:t>padodas </a:t>
            </a:r>
            <a:r>
              <a:rPr lang="lv-LV" sz="2600" dirty="0" smtClean="0"/>
              <a:t>vieglāk un skaidrāk kā </a:t>
            </a:r>
            <a:r>
              <a:rPr lang="lv-LV" sz="2600" dirty="0" smtClean="0"/>
              <a:t>citiem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pravietošanas</a:t>
            </a:r>
            <a:r>
              <a:rPr lang="lv-LV" sz="2800" dirty="0" smtClean="0"/>
              <a:t> </a:t>
            </a:r>
            <a:r>
              <a:rPr lang="lv-LV" sz="2800" dirty="0" smtClean="0"/>
              <a:t>- 2 nozīmes: 1. par nākotni un 2. runā par ticības analoģiju - Dieva mācību saviem vārdiem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kalpošanas</a:t>
            </a:r>
            <a:r>
              <a:rPr lang="lv-LV" sz="2600" dirty="0" smtClean="0"/>
              <a:t> </a:t>
            </a:r>
            <a:r>
              <a:rPr lang="lv-LV" sz="2600" dirty="0" smtClean="0"/>
              <a:t>– cilvēki, kuriem patīk kalpot ar savām rokām dažādā veidā – maizīšu smērēšana, celtniecība u.c.</a:t>
            </a:r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pamudināšanas </a:t>
            </a:r>
            <a:r>
              <a:rPr lang="lv-LV" sz="2600" dirty="0" smtClean="0"/>
              <a:t>– cilvēki, kuri bieži un veiksmīgi pamudina citus nākt uz baznīcu, uz kalpošanu</a:t>
            </a:r>
            <a:endParaRPr lang="en-US" sz="2600" dirty="0" smtClean="0"/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dalīšanās/ziedošanas – </a:t>
            </a:r>
            <a:r>
              <a:rPr lang="lv-LV" sz="2600" dirty="0" smtClean="0"/>
              <a:t>kuriem Dievs devis dāsnu sirdi dalīties ar naudu un mantu, kas tiem dota</a:t>
            </a:r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žēlsirdības</a:t>
            </a:r>
            <a:r>
              <a:rPr lang="lv-LV" sz="2600" dirty="0" smtClean="0"/>
              <a:t> – kā Māte Terēze, kas kalpo pie sabiedrības atraidītajiem – bomžiem, bāreņiem, prostitūtām</a:t>
            </a:r>
          </a:p>
          <a:p>
            <a:pPr>
              <a:buFont typeface="Arial" pitchFamily="34" charset="0"/>
              <a:buChar char="•"/>
            </a:pPr>
            <a:r>
              <a:rPr lang="lv-LV" sz="2600" b="1" dirty="0" smtClean="0"/>
              <a:t>vadības – </a:t>
            </a:r>
            <a:r>
              <a:rPr lang="lv-LV" sz="2600" dirty="0" smtClean="0"/>
              <a:t>kam padodas vadīt un organizēt lietas</a:t>
            </a:r>
            <a:endParaRPr lang="lv-LV" sz="2600" b="1" dirty="0" smtClean="0"/>
          </a:p>
          <a:p>
            <a:pPr>
              <a:buFont typeface="Arial" pitchFamily="34" charset="0"/>
              <a:buChar char="•"/>
            </a:pPr>
            <a:endParaRPr lang="lv-LV" sz="2500" dirty="0" smtClean="0"/>
          </a:p>
          <a:p>
            <a:pPr eaLnBrk="0" hangingPunct="0">
              <a:buFont typeface="Arial" charset="0"/>
              <a:buChar char="•"/>
            </a:pPr>
            <a:r>
              <a:rPr lang="lv-LV" sz="2400" b="1" dirty="0" smtClean="0"/>
              <a:t>Kuras no tām ir tev?</a:t>
            </a:r>
          </a:p>
          <a:p>
            <a:pPr eaLnBrk="0" hangingPunct="0">
              <a:buFont typeface="Arial" charset="0"/>
              <a:buChar char="•"/>
            </a:pPr>
            <a:r>
              <a:rPr lang="lv-LV" sz="2400" b="1" dirty="0" smtClean="0"/>
              <a:t>Katram ticīgajam </a:t>
            </a:r>
            <a:r>
              <a:rPr lang="lv-LV" sz="2400" dirty="0" smtClean="0"/>
              <a:t>ir kāda </a:t>
            </a:r>
            <a:r>
              <a:rPr lang="lv-LV" sz="2400" b="1" dirty="0" smtClean="0"/>
              <a:t>dāvana;</a:t>
            </a:r>
            <a:r>
              <a:rPr lang="lv-LV" sz="2400" dirty="0" smtClean="0"/>
              <a:t> kur ir </a:t>
            </a:r>
            <a:r>
              <a:rPr lang="lv-LV" sz="2400" b="1" dirty="0" smtClean="0"/>
              <a:t>ticība</a:t>
            </a:r>
            <a:r>
              <a:rPr lang="lv-LV" sz="2400" dirty="0" smtClean="0"/>
              <a:t>, tur arī </a:t>
            </a:r>
            <a:r>
              <a:rPr lang="lv-LV" sz="2400" b="1" dirty="0" smtClean="0"/>
              <a:t>dāvanas.</a:t>
            </a:r>
          </a:p>
        </p:txBody>
      </p:sp>
      <p:pic>
        <p:nvPicPr>
          <p:cNvPr id="7" name="Picture 2" descr="Attēlu rezultāti vaicājumam “gifts from god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0"/>
            <a:ext cx="1763688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11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11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latin typeface="+mj-lt"/>
                <a:ea typeface="+mj-ea"/>
                <a:cs typeface="+mj-cs"/>
              </a:rPr>
              <a:t>Baznīca ir Kristus miesa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lv-LV" sz="2600" i="1" dirty="0" smtClean="0"/>
              <a:t>“Jo</a:t>
            </a:r>
            <a:r>
              <a:rPr lang="lv-LV" sz="2600" i="1" dirty="0"/>
              <a:t>, kā mums vienā miesā ir daudz locekļu, bet ne visiem locekļiem ir vienāds uzdevums, </a:t>
            </a:r>
            <a:r>
              <a:rPr lang="lv-LV" sz="2600" i="1" dirty="0" smtClean="0"/>
              <a:t>tāpat </a:t>
            </a:r>
            <a:r>
              <a:rPr lang="lv-LV" sz="2600" i="1" dirty="0"/>
              <a:t>mēs daudzi kopā esam viena miesa Kristū, bet savā starpā visi esam locekļi</a:t>
            </a:r>
            <a:r>
              <a:rPr lang="lv-LV" sz="2600" i="1" dirty="0" smtClean="0"/>
              <a:t>.” (Rom.12:4-5)</a:t>
            </a:r>
            <a:endParaRPr lang="lv-LV" sz="2600" i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5" y="2000240"/>
            <a:ext cx="3286116" cy="4857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0" y="2214554"/>
            <a:ext cx="58578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Galva ir Jēzus Kristus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Dažādi locekļi – kristieši</a:t>
            </a:r>
          </a:p>
          <a:p>
            <a:pPr eaLnBrk="0" hangingPunct="0"/>
            <a:r>
              <a:rPr lang="lv-LV" sz="2800" dirty="0" smtClean="0">
                <a:cs typeface="Arial" charset="0"/>
              </a:rPr>
              <a:t>“</a:t>
            </a:r>
            <a:r>
              <a:rPr lang="lv-LV" sz="2800" i="1" dirty="0" smtClean="0">
                <a:cs typeface="Arial" charset="0"/>
              </a:rPr>
              <a:t>Ir dažādas dāvanas, bet viens pats Gars</a:t>
            </a:r>
            <a:r>
              <a:rPr lang="lv-LV" sz="2800" dirty="0" smtClean="0">
                <a:cs typeface="Arial" charset="0"/>
              </a:rPr>
              <a:t>” (1.Kor.12:4)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>
                <a:cs typeface="Arial" charset="0"/>
              </a:rPr>
              <a:t>Dāvanas: Mācīšanas, pamudināšanas, kalpošanas, pravietošanas, žēlsirdības, vadības 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 dirty="0" smtClean="0">
                <a:cs typeface="Arial" charset="0"/>
              </a:rPr>
              <a:t>Kuras dāvanas ir tev?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b="1" dirty="0" smtClean="0">
                <a:cs typeface="Arial" charset="0"/>
              </a:rPr>
              <a:t>Dievs grib, ka tu neturi tās zem pūra, bet liec lietā! </a:t>
            </a:r>
            <a:endParaRPr lang="lv-LV" sz="2800" b="1" dirty="0" smtClean="0">
              <a:cs typeface="Arial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Rom.12:1-8 Kristus miesa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2225"/>
            <a:ext cx="685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358082" y="0"/>
            <a:ext cx="17859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19.jan.2020.</a:t>
            </a:r>
            <a:endParaRPr lang="lv-LV" sz="2000" dirty="0"/>
          </a:p>
        </p:txBody>
      </p:sp>
      <p:sp>
        <p:nvSpPr>
          <p:cNvPr id="6" name="Rectangle 5"/>
          <p:cNvSpPr/>
          <p:nvPr/>
        </p:nvSpPr>
        <p:spPr>
          <a:xfrm>
            <a:off x="0" y="928670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2300" dirty="0" smtClean="0"/>
              <a:t>1 Es jums lieku pie sirds, brāļi, Dieva žēlsirdības vārdā nodot sevi pašus par dzīvu, svētu Dievam patīkamu upuri, tā lai ir jūsu apzinīgā kalpošana. 2 Un netopiet šai laikam līdzīgi, bet pārvērtieties, atjaunodamies savā garā, lai pareizi saprastu, kas ir Dieva griba: to, kas ir labs, tīkams un pilnīgs. 3 Jo žēlastībā, kas man dota, es ikvienam jums saku: neuzskatiet sevi par pārākiem kā citi, esiet saprātīgi, ikviens pēc tāda ticības mēra, kādu Dievs tam ir piešķīris. 4 Jo, kā mūsu miesai ir daudz locekļu, bet ne visiem locekļiem ir viens un tas pats uzdevums, 5 tāpat mēs daudzi kopā esam viena miesa Kristū, bet savā starpā visi esam locekļi. 6 Un mums, pēc mums dotās žēlastības, ir dažādas dāvanas, un, ja kādam dota </a:t>
            </a:r>
            <a:r>
              <a:rPr lang="lv-LV" sz="2300" b="1" dirty="0" smtClean="0"/>
              <a:t>pravietošanas</a:t>
            </a:r>
            <a:r>
              <a:rPr lang="lv-LV" sz="2300" dirty="0" smtClean="0"/>
              <a:t> dāvana, lai tā izpaužas saskaņā ar ticību, 7 ja kādam ir </a:t>
            </a:r>
            <a:r>
              <a:rPr lang="lv-LV" sz="2300" b="1" dirty="0" smtClean="0"/>
              <a:t>kalpošanas</a:t>
            </a:r>
            <a:r>
              <a:rPr lang="lv-LV" sz="2300" dirty="0" smtClean="0"/>
              <a:t> dāvana, lai tā izpaužas kalpošanā, ja </a:t>
            </a:r>
            <a:r>
              <a:rPr lang="lv-LV" sz="2300" b="1" dirty="0" smtClean="0"/>
              <a:t>mācīšanas</a:t>
            </a:r>
            <a:r>
              <a:rPr lang="lv-LV" sz="2300" dirty="0" smtClean="0"/>
              <a:t> dāvana – mācīšanā; 8 kāds ir </a:t>
            </a:r>
            <a:r>
              <a:rPr lang="lv-LV" sz="2300" b="1" dirty="0" smtClean="0"/>
              <a:t>pamudinātājs</a:t>
            </a:r>
            <a:r>
              <a:rPr lang="lv-LV" sz="2300" dirty="0" smtClean="0"/>
              <a:t>, lai pamudina; kas </a:t>
            </a:r>
            <a:r>
              <a:rPr lang="lv-LV" sz="2300" b="1" dirty="0" smtClean="0"/>
              <a:t>dalās</a:t>
            </a:r>
            <a:r>
              <a:rPr lang="lv-LV" sz="2300" dirty="0" smtClean="0"/>
              <a:t> ar citiem, lai dara to dāsni; kas </a:t>
            </a:r>
            <a:r>
              <a:rPr lang="lv-LV" sz="2300" b="1" dirty="0" smtClean="0"/>
              <a:t>vada</a:t>
            </a:r>
            <a:r>
              <a:rPr lang="lv-LV" sz="2300" dirty="0" smtClean="0"/>
              <a:t> citus, lai dara to atbildīgi; kas dara </a:t>
            </a:r>
            <a:r>
              <a:rPr lang="lv-LV" sz="2300" b="1" dirty="0" smtClean="0"/>
              <a:t>žēlsirdības darbu</a:t>
            </a:r>
            <a:r>
              <a:rPr lang="lv-LV" sz="2300" dirty="0" smtClean="0"/>
              <a:t>, lai dara to ar prieku.</a:t>
            </a:r>
            <a:endParaRPr lang="lv-LV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9542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dirty="0" smtClean="0"/>
              <a:t>   1 Es jums lieku pie sirds, brāļi, Dieva žēlsirdības vārdā nodot sevi pašus par dzīvu, svētu Dievam patīkamu upuri, tā lai ir jūsu apzinīgā kalpošana.</a:t>
            </a:r>
            <a:endParaRPr lang="en-US" sz="2400" i="1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0" y="1151823"/>
            <a:ext cx="7000892" cy="5701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700" b="1" dirty="0" smtClean="0"/>
              <a:t>Svētie nav tikai tie, ko pāvests ieceļ, bet...</a:t>
            </a:r>
          </a:p>
          <a:p>
            <a:pPr>
              <a:buFont typeface="Arial" charset="0"/>
              <a:buChar char="•"/>
            </a:pPr>
            <a:r>
              <a:rPr lang="lv-LV" sz="2700" b="1" dirty="0" smtClean="0"/>
              <a:t>Visi kristieši, kas grib atgriezties no grēkiem.</a:t>
            </a:r>
          </a:p>
          <a:p>
            <a:pPr>
              <a:buFont typeface="Arial" charset="0"/>
              <a:buChar char="•"/>
            </a:pPr>
            <a:r>
              <a:rPr lang="lv-LV" sz="2700" b="1" dirty="0" smtClean="0"/>
              <a:t>Ja es esmu sapratis, ka esmu grēkojis...</a:t>
            </a:r>
          </a:p>
          <a:p>
            <a:r>
              <a:rPr lang="lv-LV" sz="2700" i="1" dirty="0" smtClean="0"/>
              <a:t>“Kā lai mēs, kas grēkam esam miruši, vēl dzīvojam tajā?” (1.Kor.6:2)</a:t>
            </a:r>
          </a:p>
          <a:p>
            <a:pPr>
              <a:buFont typeface="Arial" charset="0"/>
              <a:buChar char="•"/>
            </a:pPr>
            <a:r>
              <a:rPr lang="lv-LV" sz="2700" b="1" dirty="0" smtClean="0"/>
              <a:t>Ja es to nožēloju, kā lai es turpinu dzīvot grēkā???</a:t>
            </a: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lv-LV" sz="2700" b="1" dirty="0" smtClean="0"/>
              <a:t>Ko lai tagad DARU? </a:t>
            </a:r>
            <a:r>
              <a:rPr lang="lv-LV" sz="2700" b="1" dirty="0" smtClean="0">
                <a:sym typeface="Wingdings" pitchFamily="2" charset="2"/>
              </a:rPr>
              <a:t> </a:t>
            </a:r>
            <a:r>
              <a:rPr lang="lv-LV" sz="2700" i="1" dirty="0" smtClean="0"/>
              <a:t>nodot sevi pašus par dzīvu, svētu Dievam patīkamu upuri</a:t>
            </a:r>
            <a:endParaRPr lang="lv-LV" sz="2700" b="1" dirty="0" smtClean="0">
              <a:sym typeface="Wingdings" pitchFamily="2" charset="2"/>
            </a:endParaRPr>
          </a:p>
          <a:p>
            <a:pPr>
              <a:lnSpc>
                <a:spcPct val="90000"/>
              </a:lnSpc>
              <a:buFont typeface="Arial" charset="0"/>
              <a:buChar char="•"/>
            </a:pPr>
            <a:r>
              <a:rPr lang="lv-LV" sz="2700" b="1" dirty="0" smtClean="0">
                <a:sym typeface="Wingdings" pitchFamily="2" charset="2"/>
              </a:rPr>
              <a:t>Cīnīties ar kārdinājumiem grēkot. Ja Dievam grēks ir riebīgs, tad arī mums tam tādam </a:t>
            </a:r>
            <a:r>
              <a:rPr lang="lv-LV" sz="2700" b="1" dirty="0" smtClean="0">
                <a:sym typeface="Wingdings" pitchFamily="2" charset="2"/>
              </a:rPr>
              <a:t>jākļūst. Vai man grēks ir riebīgs?</a:t>
            </a:r>
            <a:endParaRPr lang="en-US" sz="270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7" y="3286099"/>
            <a:ext cx="2285984" cy="1781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5" y="1000108"/>
            <a:ext cx="2214545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25DE11ED-3955-414B-B39B-B9A913796347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4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323850" y="0"/>
            <a:ext cx="85693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lv-LV" sz="4800" b="1" dirty="0"/>
              <a:t>Svēto sadraudze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0" y="765175"/>
            <a:ext cx="8748713" cy="2663825"/>
          </a:xfrm>
        </p:spPr>
        <p:txBody>
          <a:bodyPr/>
          <a:lstStyle/>
          <a:p>
            <a:pPr eaLnBrk="1" hangingPunct="1"/>
            <a:r>
              <a:rPr lang="lv-LV" sz="2800" b="1" dirty="0" smtClean="0"/>
              <a:t>Svēts</a:t>
            </a:r>
            <a:r>
              <a:rPr lang="lv-LV" sz="2600" dirty="0" smtClean="0"/>
              <a:t> - </a:t>
            </a:r>
            <a:r>
              <a:rPr lang="lv-LV" sz="2800" b="1" dirty="0" smtClean="0"/>
              <a:t>īpaši nošķirts Dievam no citām lietām</a:t>
            </a:r>
          </a:p>
          <a:p>
            <a:r>
              <a:rPr lang="lv-LV" sz="2800" b="1" dirty="0" smtClean="0"/>
              <a:t>Svētie</a:t>
            </a:r>
            <a:r>
              <a:rPr lang="lv-LV" sz="2800" dirty="0" smtClean="0"/>
              <a:t> – ticīgie, kas ir nošķirti no pasaules, viņi pieder Dievam caur ticību.</a:t>
            </a:r>
          </a:p>
          <a:p>
            <a:r>
              <a:rPr lang="lv-LV" sz="2800" b="1" dirty="0" smtClean="0"/>
              <a:t>Svēto sadraudze</a:t>
            </a:r>
            <a:r>
              <a:rPr lang="lv-LV" sz="2800" dirty="0" smtClean="0"/>
              <a:t> - kristīgo sabiedrība </a:t>
            </a:r>
          </a:p>
          <a:p>
            <a:r>
              <a:rPr lang="lv-LV" sz="2800" dirty="0" smtClean="0"/>
              <a:t>Visi ticīgie ir brāļi un māsas Kristū.</a:t>
            </a:r>
          </a:p>
          <a:p>
            <a:pPr>
              <a:buFontTx/>
              <a:buNone/>
            </a:pPr>
            <a:endParaRPr lang="lv-LV" sz="2200" b="1" i="1" dirty="0" smtClean="0"/>
          </a:p>
          <a:p>
            <a:pPr>
              <a:buFontTx/>
              <a:buNone/>
            </a:pPr>
            <a:r>
              <a:rPr lang="lv-LV" sz="2800" b="1" i="1" dirty="0" smtClean="0"/>
              <a:t>Ir ticīgie, kuri grib ticēt mājās</a:t>
            </a:r>
            <a:r>
              <a:rPr lang="lv-LV" sz="2800" dirty="0" smtClean="0"/>
              <a:t> </a:t>
            </a:r>
          </a:p>
          <a:p>
            <a:r>
              <a:rPr lang="lv-LV" sz="2800" dirty="0" smtClean="0"/>
              <a:t>īsti viņš nav ticīgs vai kaut kur maldās. </a:t>
            </a:r>
          </a:p>
          <a:p>
            <a:r>
              <a:rPr lang="lv-LV" sz="2800" b="1" dirty="0" smtClean="0"/>
              <a:t>Neviens nevar kļūt ticīgs bez Baznīcas</a:t>
            </a:r>
            <a:r>
              <a:rPr lang="lv-LV" sz="2800" dirty="0" smtClean="0"/>
              <a:t> </a:t>
            </a:r>
          </a:p>
          <a:p>
            <a:r>
              <a:rPr lang="lv-LV" sz="2800" dirty="0" smtClean="0"/>
              <a:t>jo </a:t>
            </a:r>
            <a:r>
              <a:rPr lang="lv-LV" sz="2800" b="1" dirty="0" smtClean="0"/>
              <a:t>Baznīca ir sludinātāja</a:t>
            </a:r>
            <a:r>
              <a:rPr lang="lv-LV" sz="2800" dirty="0" smtClean="0"/>
              <a:t> </a:t>
            </a:r>
          </a:p>
          <a:p>
            <a:r>
              <a:rPr lang="lv-LV" sz="2800" b="1" dirty="0" smtClean="0"/>
              <a:t>Baznīca ir starpniece starp neticīgo un Dievu</a:t>
            </a:r>
          </a:p>
          <a:p>
            <a:r>
              <a:rPr lang="lv-LV" sz="2800" dirty="0" smtClean="0"/>
              <a:t>Tikko viņi </a:t>
            </a:r>
            <a:r>
              <a:rPr lang="lv-LV" sz="2800" b="1" dirty="0" smtClean="0"/>
              <a:t>kļūst ticīgi</a:t>
            </a:r>
            <a:r>
              <a:rPr lang="lv-LV" sz="2800" dirty="0" smtClean="0"/>
              <a:t>, tad viņi ir </a:t>
            </a:r>
            <a:r>
              <a:rPr lang="lv-LV" sz="2800" b="1" dirty="0" smtClean="0"/>
              <a:t>Baznīca</a:t>
            </a:r>
            <a:r>
              <a:rPr lang="lv-LV" sz="2800" dirty="0" smtClean="0"/>
              <a:t>  </a:t>
            </a: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2636838"/>
            <a:ext cx="3059112" cy="16557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palsmanesdraudze.files.wordpress.com/2010/11/jesus_hugs_in_heav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1300" y="714356"/>
            <a:ext cx="2552700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9542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dirty="0" smtClean="0"/>
              <a:t>    2 Un netopiet šai laikam līdzīgi, bet pārvērtieties, atjaunodamies savā garā, lai pareizi saprastu, kas ir Dieva griba: to, kas ir labs, tīkams un pilnīgs.</a:t>
            </a:r>
            <a:endParaRPr lang="en-US" sz="2400" i="1" dirty="0" smtClean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1738428"/>
            <a:ext cx="91440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Kur mēs neesam lidzīgi šai pasaulei?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Dievkalpojums </a:t>
            </a:r>
            <a:r>
              <a:rPr kumimoji="0" lang="lv-LV" sz="25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</a:t>
            </a:r>
            <a:r>
              <a:rPr kumimoji="0" lang="lv-LV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Dievs kalpo jums!</a:t>
            </a:r>
            <a:endParaRPr kumimoji="0" lang="lv-LV" sz="25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Dievkalpojums ir 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sastapšanās ar 3vienīgo Dievu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Grēku piedošana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Dievam to vajag? – nē, mums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Sprediķis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Lai iepazītu Dievu &amp; nonāktu debesīs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Lūgšana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Lūdzam, lai Dievs kalpo pie mūsu vajadzībām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Sv. Vakarēdiens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Dieva dāvana mums</a:t>
            </a:r>
          </a:p>
          <a:p>
            <a:pPr marL="533400" marR="0" lvl="0" indent="-5334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Ticības </a:t>
            </a:r>
            <a:r>
              <a:rPr kumimoji="0" lang="lv-LV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apl</a:t>
            </a:r>
            <a:r>
              <a:rPr kumimoji="0" lang="lv-LV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., dziesmas </a:t>
            </a:r>
            <a:r>
              <a:rPr kumimoji="0" lang="lv-LV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mūsu slava, pateicība Dievam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3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1D1BD4A-E067-4BCB-9448-CF3138EF7122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56792"/>
            <a:ext cx="9396413" cy="4537075"/>
          </a:xfrm>
        </p:spPr>
        <p:txBody>
          <a:bodyPr/>
          <a:lstStyle/>
          <a:p>
            <a:pPr marL="0" indent="0">
              <a:buNone/>
            </a:pPr>
            <a:r>
              <a:rPr lang="lv-LV" sz="2800" b="1" dirty="0" smtClean="0"/>
              <a:t>10.bauslis: Tev nebūs iekārot sava tuvākā…</a:t>
            </a:r>
          </a:p>
          <a:p>
            <a:pPr marL="0" indent="0">
              <a:buFont typeface="Wingdings" pitchFamily="2" charset="2"/>
              <a:buNone/>
            </a:pPr>
            <a:r>
              <a:rPr lang="lv-LV" sz="2800" dirty="0" smtClean="0"/>
              <a:t>„</a:t>
            </a:r>
            <a:r>
              <a:rPr lang="lv-LV" sz="2800" i="1" dirty="0" smtClean="0"/>
              <a:t>Pēc tam kārība, kad tā ieņēmusies, dzemdē grēku, bet grēks padarīts dzemdē nāvi</a:t>
            </a:r>
            <a:r>
              <a:rPr lang="lv-LV" sz="2800" dirty="0" smtClean="0"/>
              <a:t>. (Jēk.1:15</a:t>
            </a:r>
            <a:r>
              <a:rPr lang="lv-LV" sz="2800" dirty="0" smtClean="0"/>
              <a:t>)</a:t>
            </a:r>
          </a:p>
          <a:p>
            <a:pPr marL="0" indent="0"/>
            <a:r>
              <a:rPr lang="lv-LV" sz="2400" b="1" dirty="0" smtClean="0"/>
              <a:t>Kārdinājums </a:t>
            </a:r>
            <a:r>
              <a:rPr lang="lv-LV" sz="2400" b="1" dirty="0" smtClean="0">
                <a:sym typeface="Wingdings" pitchFamily="2" charset="2"/>
              </a:rPr>
              <a:t></a:t>
            </a:r>
            <a:r>
              <a:rPr lang="lv-LV" sz="2400" b="1" dirty="0" smtClean="0"/>
              <a:t> Iekāre</a:t>
            </a:r>
            <a:r>
              <a:rPr lang="lv-LV" sz="2400" dirty="0" smtClean="0"/>
              <a:t> </a:t>
            </a:r>
            <a:r>
              <a:rPr lang="lv-LV" sz="2400" b="1" dirty="0" smtClean="0">
                <a:sym typeface="Wingdings" pitchFamily="2" charset="2"/>
              </a:rPr>
              <a:t> Grēks  Nāve</a:t>
            </a:r>
          </a:p>
          <a:p>
            <a:pPr marL="0" indent="0"/>
            <a:r>
              <a:rPr lang="lv-LV" sz="2300" dirty="0" smtClean="0"/>
              <a:t>Kāre ir </a:t>
            </a:r>
            <a:r>
              <a:rPr lang="lv-LV" sz="2300" b="1" dirty="0" smtClean="0">
                <a:sym typeface="Wingdings" pitchFamily="2" charset="2"/>
              </a:rPr>
              <a:t>vēlme dabūt sev </a:t>
            </a:r>
            <a:r>
              <a:rPr lang="lv-LV" sz="2300" dirty="0" smtClean="0"/>
              <a:t>to, ko </a:t>
            </a:r>
            <a:r>
              <a:rPr lang="lv-LV" sz="2300" b="1" dirty="0" smtClean="0">
                <a:sym typeface="Wingdings" pitchFamily="2" charset="2"/>
              </a:rPr>
              <a:t>Dievs </a:t>
            </a:r>
            <a:r>
              <a:rPr lang="lv-LV" sz="2300" dirty="0" smtClean="0"/>
              <a:t>ir </a:t>
            </a:r>
            <a:r>
              <a:rPr lang="lv-LV" sz="2300" b="1" dirty="0" smtClean="0">
                <a:sym typeface="Wingdings" pitchFamily="2" charset="2"/>
              </a:rPr>
              <a:t>devis</a:t>
            </a:r>
            <a:r>
              <a:rPr lang="lv-LV" sz="2300" dirty="0" smtClean="0"/>
              <a:t> mūsu </a:t>
            </a:r>
            <a:r>
              <a:rPr lang="lv-LV" sz="2300" b="1" dirty="0" smtClean="0">
                <a:sym typeface="Wingdings" pitchFamily="2" charset="2"/>
              </a:rPr>
              <a:t>tuvākajam</a:t>
            </a:r>
            <a:endParaRPr lang="lv-LV" sz="2300" dirty="0" smtClean="0"/>
          </a:p>
          <a:p>
            <a:pPr marL="0" indent="0"/>
            <a:r>
              <a:rPr lang="lv-LV" sz="2400" dirty="0" smtClean="0"/>
              <a:t>Visi </a:t>
            </a:r>
            <a:r>
              <a:rPr lang="lv-LV" sz="2400" b="1" dirty="0" smtClean="0">
                <a:sym typeface="Wingdings" pitchFamily="2" charset="2"/>
              </a:rPr>
              <a:t>grēki ved</a:t>
            </a:r>
            <a:r>
              <a:rPr lang="lv-LV" sz="2400" dirty="0" smtClean="0"/>
              <a:t> mūs pretī </a:t>
            </a:r>
            <a:r>
              <a:rPr lang="lv-LV" sz="2400" b="1" dirty="0" smtClean="0">
                <a:sym typeface="Wingdings" pitchFamily="2" charset="2"/>
              </a:rPr>
              <a:t>nāvei</a:t>
            </a:r>
            <a:r>
              <a:rPr lang="lv-LV" sz="2400" dirty="0" smtClean="0"/>
              <a:t>.</a:t>
            </a:r>
          </a:p>
          <a:p>
            <a:pPr marL="0" indent="0"/>
            <a:endParaRPr lang="lv-LV" sz="2400" dirty="0" smtClean="0"/>
          </a:p>
          <a:p>
            <a:pPr marL="0" indent="0">
              <a:buFont typeface="Wingdings" pitchFamily="2" charset="2"/>
              <a:buNone/>
            </a:pPr>
            <a:r>
              <a:rPr lang="lv-LV" sz="2400" b="1" dirty="0" smtClean="0">
                <a:sym typeface="Wingdings" pitchFamily="2" charset="2"/>
              </a:rPr>
              <a:t>Aiz</a:t>
            </a:r>
            <a:r>
              <a:rPr lang="lv-LV" sz="2400" dirty="0" smtClean="0"/>
              <a:t> katra </a:t>
            </a:r>
            <a:r>
              <a:rPr lang="lv-LV" sz="2400" b="1" dirty="0" smtClean="0">
                <a:sym typeface="Wingdings" pitchFamily="2" charset="2"/>
              </a:rPr>
              <a:t>grēka darbos </a:t>
            </a:r>
            <a:r>
              <a:rPr lang="lv-LV" sz="2400" dirty="0" smtClean="0"/>
              <a:t>ir kāds </a:t>
            </a:r>
            <a:r>
              <a:rPr lang="lv-LV" sz="2400" b="1" dirty="0" smtClean="0">
                <a:sym typeface="Wingdings" pitchFamily="2" charset="2"/>
              </a:rPr>
              <a:t>domu grēks</a:t>
            </a:r>
            <a:r>
              <a:rPr lang="lv-LV" sz="2400" dirty="0" smtClean="0"/>
              <a:t>:</a:t>
            </a:r>
          </a:p>
          <a:p>
            <a:pPr marL="0" indent="0"/>
            <a:r>
              <a:rPr lang="lv-LV" sz="2400" b="1" dirty="0" smtClean="0">
                <a:sym typeface="Wingdings" pitchFamily="2" charset="2"/>
              </a:rPr>
              <a:t>mantkārība</a:t>
            </a:r>
            <a:r>
              <a:rPr lang="lv-LV" sz="2400" dirty="0" smtClean="0"/>
              <a:t> </a:t>
            </a:r>
            <a:r>
              <a:rPr lang="lv-LV" sz="2400" dirty="0" smtClean="0">
                <a:sym typeface="Wingdings" pitchFamily="2" charset="2"/>
              </a:rPr>
              <a:t></a:t>
            </a:r>
            <a:r>
              <a:rPr lang="lv-LV" sz="2400" dirty="0" smtClean="0"/>
              <a:t> </a:t>
            </a:r>
            <a:r>
              <a:rPr lang="lv-LV" sz="2400" b="1" dirty="0" smtClean="0">
                <a:sym typeface="Wingdings" pitchFamily="2" charset="2"/>
              </a:rPr>
              <a:t>zagšana</a:t>
            </a:r>
          </a:p>
          <a:p>
            <a:pPr marL="0" indent="0"/>
            <a:r>
              <a:rPr lang="lv-LV" sz="2400" b="1" dirty="0" smtClean="0">
                <a:sym typeface="Wingdings" pitchFamily="2" charset="2"/>
              </a:rPr>
              <a:t>netikla </a:t>
            </a:r>
            <a:r>
              <a:rPr lang="lv-LV" sz="2400" b="1" dirty="0" smtClean="0">
                <a:sym typeface="Wingdings" pitchFamily="2" charset="2"/>
              </a:rPr>
              <a:t>iekāre </a:t>
            </a:r>
            <a:r>
              <a:rPr lang="lv-LV" sz="2400" dirty="0" smtClean="0">
                <a:sym typeface="Wingdings" pitchFamily="2" charset="2"/>
              </a:rPr>
              <a:t></a:t>
            </a:r>
            <a:r>
              <a:rPr lang="lv-LV" sz="2400" dirty="0" smtClean="0"/>
              <a:t> </a:t>
            </a:r>
            <a:r>
              <a:rPr lang="lv-LV" sz="2400" b="1" dirty="0" smtClean="0">
                <a:sym typeface="Wingdings" pitchFamily="2" charset="2"/>
              </a:rPr>
              <a:t>laulības pārkāpšana</a:t>
            </a:r>
          </a:p>
          <a:p>
            <a:pPr marL="0" indent="0"/>
            <a:r>
              <a:rPr lang="lv-LV" sz="2400" b="1" dirty="0" smtClean="0">
                <a:sym typeface="Wingdings" pitchFamily="2" charset="2"/>
              </a:rPr>
              <a:t>naids, nežēlība </a:t>
            </a:r>
            <a:r>
              <a:rPr lang="lv-LV" sz="2400" dirty="0" smtClean="0">
                <a:sym typeface="Wingdings" pitchFamily="2" charset="2"/>
              </a:rPr>
              <a:t> </a:t>
            </a:r>
            <a:r>
              <a:rPr lang="lv-LV" sz="2400" b="1" dirty="0" smtClean="0">
                <a:sym typeface="Wingdings" pitchFamily="2" charset="2"/>
              </a:rPr>
              <a:t>nogalināšana</a:t>
            </a:r>
          </a:p>
          <a:p>
            <a:pPr marL="0" indent="0" eaLnBrk="1" hangingPunct="1">
              <a:lnSpc>
                <a:spcPct val="80000"/>
              </a:lnSpc>
            </a:pPr>
            <a:endParaRPr lang="lv-LV" sz="2200" dirty="0" smtClean="0"/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76999" y="3977680"/>
            <a:ext cx="2867001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-323850" y="-71438"/>
            <a:ext cx="9467850" cy="10810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2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lv-LV" sz="28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Tad nu es ieteicu ikvienam starp jums tās žēlastības vārdā, kas man dota: netiekties pāri noliktam, bet censties sevi apvaldīt saskaņā ar to ticības mēru, ko Dievs katram piešķīris.</a:t>
            </a:r>
            <a:endParaRPr kumimoji="0" lang="en-US" sz="2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uiExpand="1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2417AC1-9083-4E14-8407-18617EC14D49}" type="slidenum">
              <a:rPr lang="lv-LV" sz="1400"/>
              <a:pPr algn="r"/>
              <a:t>7</a:t>
            </a:fld>
            <a:endParaRPr lang="lv-LV" sz="1400"/>
          </a:p>
        </p:txBody>
      </p:sp>
      <p:sp>
        <p:nvSpPr>
          <p:cNvPr id="307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B135F-B5DF-43F2-8525-5D53C55197D7}" type="slidenum">
              <a:rPr lang="lv-LV" sz="1400"/>
              <a:pPr algn="r"/>
              <a:t>7</a:t>
            </a:fld>
            <a:endParaRPr lang="lv-LV" sz="140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0" y="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4800" b="1" dirty="0">
                <a:latin typeface="+mj-lt"/>
                <a:ea typeface="+mj-ea"/>
                <a:cs typeface="+mj-cs"/>
              </a:rPr>
              <a:t>Baznīca ir Kristus miesa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lv-LV" sz="2600" i="1" dirty="0" smtClean="0"/>
              <a:t>“Jo</a:t>
            </a:r>
            <a:r>
              <a:rPr lang="lv-LV" sz="2600" i="1" dirty="0"/>
              <a:t>, kā mums vienā miesā ir daudz locekļu, bet ne visiem locekļiem ir vienāds uzdevums, </a:t>
            </a:r>
            <a:r>
              <a:rPr lang="lv-LV" sz="2600" i="1" dirty="0" smtClean="0"/>
              <a:t>tāpat </a:t>
            </a:r>
            <a:r>
              <a:rPr lang="lv-LV" sz="2600" i="1" dirty="0"/>
              <a:t>mēs daudzi kopā esam viena miesa Kristū, bet savā starpā visi esam locekļi</a:t>
            </a:r>
            <a:r>
              <a:rPr lang="lv-LV" sz="2600" i="1" dirty="0" smtClean="0"/>
              <a:t>.” (Rom.12:4-5)</a:t>
            </a:r>
            <a:endParaRPr lang="lv-LV" sz="2600" i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5" y="2000240"/>
            <a:ext cx="3286116" cy="4857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 7"/>
          <p:cNvSpPr/>
          <p:nvPr/>
        </p:nvSpPr>
        <p:spPr>
          <a:xfrm>
            <a:off x="0" y="2214554"/>
            <a:ext cx="585788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Galva ir Jēzus Kristus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Dažādi locekļi – kristieši</a:t>
            </a:r>
          </a:p>
          <a:p>
            <a:pPr eaLnBrk="0" hangingPunct="0"/>
            <a:r>
              <a:rPr lang="lv-LV" sz="2800" dirty="0" smtClean="0">
                <a:cs typeface="Arial" charset="0"/>
              </a:rPr>
              <a:t>“</a:t>
            </a:r>
            <a:r>
              <a:rPr lang="lv-LV" sz="2800" i="1" dirty="0" smtClean="0">
                <a:cs typeface="Arial" charset="0"/>
              </a:rPr>
              <a:t>Ir dažādas dāvanas, bet viens pats Gars</a:t>
            </a:r>
            <a:r>
              <a:rPr lang="lv-LV" sz="2800" dirty="0" smtClean="0">
                <a:cs typeface="Arial" charset="0"/>
              </a:rPr>
              <a:t>” (1.Kor.12:4)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2800" dirty="0" smtClean="0">
                <a:cs typeface="Arial" charset="0"/>
              </a:rPr>
              <a:t>Cits ir </a:t>
            </a:r>
            <a:r>
              <a:rPr lang="lv-LV" sz="2800" b="1" dirty="0" smtClean="0">
                <a:cs typeface="Arial" charset="0"/>
              </a:rPr>
              <a:t>rokas</a:t>
            </a:r>
            <a:r>
              <a:rPr lang="lv-LV" sz="2800" dirty="0" smtClean="0">
                <a:cs typeface="Arial" charset="0"/>
              </a:rPr>
              <a:t>, cits ir </a:t>
            </a:r>
            <a:r>
              <a:rPr lang="lv-LV" sz="2800" b="1" dirty="0" smtClean="0">
                <a:cs typeface="Arial" charset="0"/>
              </a:rPr>
              <a:t>kājas</a:t>
            </a:r>
            <a:r>
              <a:rPr lang="lv-LV" sz="2800" dirty="0" smtClean="0">
                <a:cs typeface="Arial" charset="0"/>
              </a:rPr>
              <a:t>, cits - </a:t>
            </a:r>
            <a:r>
              <a:rPr lang="lv-LV" sz="2800" b="1" dirty="0" smtClean="0">
                <a:cs typeface="Arial" charset="0"/>
              </a:rPr>
              <a:t>mute</a:t>
            </a:r>
            <a:r>
              <a:rPr lang="lv-LV" sz="2800" dirty="0" smtClean="0">
                <a:cs typeface="Arial" charset="0"/>
              </a:rPr>
              <a:t>, </a:t>
            </a:r>
            <a:r>
              <a:rPr lang="lv-LV" sz="2800" b="1" dirty="0" smtClean="0">
                <a:cs typeface="Arial" charset="0"/>
              </a:rPr>
              <a:t>ausis</a:t>
            </a:r>
            <a:r>
              <a:rPr lang="lv-LV" sz="2800" dirty="0" smtClean="0">
                <a:cs typeface="Arial" charset="0"/>
              </a:rPr>
              <a:t> utt. </a:t>
            </a:r>
            <a:r>
              <a:rPr lang="lv-LV" sz="2800" b="1" dirty="0" smtClean="0">
                <a:cs typeface="Arial" charset="0"/>
              </a:rPr>
              <a:t>Miesa nevar pilnīgi funkcionēt, ja dažādas dāvanas: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20" y="5780782"/>
            <a:ext cx="178595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Rokas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Kājas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85984" y="5780782"/>
            <a:ext cx="18573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Mutes</a:t>
            </a:r>
          </a:p>
          <a:p>
            <a:pPr eaLnBrk="0" hangingPunct="0">
              <a:buFont typeface="Wingdings" pitchFamily="2" charset="2"/>
              <a:buChar char="§"/>
            </a:pPr>
            <a:r>
              <a:rPr lang="lv-LV" sz="3200" b="1" dirty="0" smtClean="0">
                <a:cs typeface="Arial" charset="0"/>
              </a:rPr>
              <a:t>Ausis</a:t>
            </a:r>
            <a:endParaRPr lang="lv-LV" sz="3200" b="1" dirty="0">
              <a:cs typeface="Arial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90AA48-3CE3-4286-A469-724E353ED03E}" type="slidenum">
              <a:rPr lang="lv-LV" smtClean="0"/>
              <a:pPr>
                <a:defRPr/>
              </a:pPr>
              <a:t>8</a:t>
            </a:fld>
            <a:endParaRPr lang="lv-LV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80/20 princips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Image result for 80/20"/>
          <p:cNvPicPr>
            <a:picLocks noChangeAspect="1" noChangeArrowheads="1"/>
          </p:cNvPicPr>
          <p:nvPr/>
        </p:nvPicPr>
        <p:blipFill>
          <a:blip r:embed="rId2" cstate="print"/>
          <a:srcRect l="7500" r="6999"/>
          <a:stretch>
            <a:fillRect/>
          </a:stretch>
        </p:blipFill>
        <p:spPr bwMode="auto">
          <a:xfrm>
            <a:off x="6357918" y="0"/>
            <a:ext cx="2786082" cy="21767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6076397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Image result for 80/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000637"/>
            <a:ext cx="7000924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36ED37-6B0E-424F-883E-7D5847B57AD4}" type="slidenum">
              <a:rPr lang="lv-LV" smtClean="0"/>
              <a:pPr/>
              <a:t>9</a:t>
            </a:fld>
            <a:endParaRPr lang="lv-LV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175625" cy="1071563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Rom.12:6-8 Sv. Gara dāvanas</a:t>
            </a: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714356"/>
            <a:ext cx="586814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lv-LV" sz="2400" b="1" dirty="0" smtClean="0">
                <a:solidFill>
                  <a:schemeClr val="tx2"/>
                </a:solidFill>
              </a:rPr>
              <a:t>„</a:t>
            </a:r>
            <a:r>
              <a:rPr lang="lv-LV" sz="2400" dirty="0" smtClean="0"/>
              <a:t> Un mums pēc </a:t>
            </a:r>
            <a:r>
              <a:rPr lang="lv-LV" sz="2400" b="1" dirty="0" smtClean="0"/>
              <a:t>mums dotās žēlastības</a:t>
            </a:r>
            <a:r>
              <a:rPr lang="lv-LV" sz="2400" dirty="0" smtClean="0"/>
              <a:t> ir </a:t>
            </a:r>
            <a:r>
              <a:rPr lang="lv-LV" sz="2400" b="1" dirty="0" smtClean="0"/>
              <a:t>dažādas dāvanas</a:t>
            </a:r>
            <a:r>
              <a:rPr lang="lv-LV" sz="2400" dirty="0" smtClean="0"/>
              <a:t>, un, ja kādam dota </a:t>
            </a:r>
            <a:r>
              <a:rPr lang="lv-LV" sz="2400" b="1" dirty="0" smtClean="0"/>
              <a:t>pravietošanas</a:t>
            </a:r>
            <a:r>
              <a:rPr lang="lv-LV" sz="2400" dirty="0" smtClean="0"/>
              <a:t> dāvana, lai tā izpaužas saskaņā ar ticību, ja kādam ir </a:t>
            </a:r>
            <a:r>
              <a:rPr lang="lv-LV" sz="2400" b="1" dirty="0" smtClean="0"/>
              <a:t>kalpošanas</a:t>
            </a:r>
            <a:r>
              <a:rPr lang="lv-LV" sz="2400" dirty="0" smtClean="0"/>
              <a:t> dāvana, lai tā izpaužas kalpošanā, ja </a:t>
            </a:r>
            <a:r>
              <a:rPr lang="lv-LV" sz="2400" b="1" dirty="0" smtClean="0"/>
              <a:t>mācīšanas</a:t>
            </a:r>
            <a:r>
              <a:rPr lang="lv-LV" sz="2400" dirty="0" smtClean="0"/>
              <a:t> dāvana – mācīšanā; ja kāds ir </a:t>
            </a:r>
            <a:r>
              <a:rPr lang="lv-LV" sz="2400" b="1" dirty="0" smtClean="0"/>
              <a:t>pamudinātājs</a:t>
            </a:r>
            <a:r>
              <a:rPr lang="lv-LV" sz="2400" dirty="0" smtClean="0"/>
              <a:t>, lai pamudina; kas </a:t>
            </a:r>
            <a:r>
              <a:rPr lang="lv-LV" sz="2400" b="1" dirty="0" smtClean="0"/>
              <a:t>dalās ar citiem</a:t>
            </a:r>
            <a:r>
              <a:rPr lang="lv-LV" sz="2400" dirty="0" smtClean="0"/>
              <a:t>, lai dara to dāsni; kas </a:t>
            </a:r>
            <a:r>
              <a:rPr lang="lv-LV" sz="2400" b="1" dirty="0" smtClean="0"/>
              <a:t>vada</a:t>
            </a:r>
            <a:r>
              <a:rPr lang="lv-LV" sz="2400" dirty="0" smtClean="0"/>
              <a:t> citus, lai dara to atbildīgi; kas dara </a:t>
            </a:r>
            <a:r>
              <a:rPr lang="lv-LV" sz="2400" b="1" dirty="0" smtClean="0"/>
              <a:t>žēlsirdības darbu</a:t>
            </a:r>
            <a:r>
              <a:rPr lang="lv-LV" sz="2400" dirty="0" smtClean="0"/>
              <a:t>, lai dara to ar prieku.</a:t>
            </a:r>
            <a:r>
              <a:rPr lang="lv-LV" sz="2400" b="1" dirty="0" smtClean="0">
                <a:solidFill>
                  <a:schemeClr val="tx2"/>
                </a:solidFill>
              </a:rPr>
              <a:t>”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91900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Dāvana</a:t>
            </a:r>
            <a:r>
              <a:rPr lang="lv-LV" sz="2400" dirty="0" smtClean="0">
                <a:solidFill>
                  <a:schemeClr val="tx2"/>
                </a:solidFill>
              </a:rPr>
              <a:t> ir, kas tāds, kas tev </a:t>
            </a:r>
            <a:r>
              <a:rPr lang="lv-LV" sz="2400" b="1" dirty="0" smtClean="0">
                <a:solidFill>
                  <a:schemeClr val="tx2"/>
                </a:solidFill>
              </a:rPr>
              <a:t>padodas labāk </a:t>
            </a:r>
            <a:r>
              <a:rPr lang="lv-LV" sz="2400" dirty="0" smtClean="0">
                <a:solidFill>
                  <a:schemeClr val="tx2"/>
                </a:solidFill>
              </a:rPr>
              <a:t>un vieglāk kā citiem!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Dabiskas dāvanas ir visiem cilvēkiem, bet Sv.Gara – ticīgiem!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Dāvanas</a:t>
            </a:r>
            <a:r>
              <a:rPr lang="lv-LV" sz="2400" dirty="0" smtClean="0">
                <a:solidFill>
                  <a:schemeClr val="tx2"/>
                </a:solidFill>
              </a:rPr>
              <a:t> mums ir dotas, nevis lai </a:t>
            </a:r>
            <a:r>
              <a:rPr lang="lv-LV" sz="2400" b="1" dirty="0" smtClean="0">
                <a:solidFill>
                  <a:schemeClr val="tx2"/>
                </a:solidFill>
              </a:rPr>
              <a:t>sevi celtu</a:t>
            </a:r>
            <a:r>
              <a:rPr lang="lv-LV" sz="2400" dirty="0" smtClean="0">
                <a:solidFill>
                  <a:schemeClr val="tx2"/>
                </a:solidFill>
              </a:rPr>
              <a:t>, bet </a:t>
            </a:r>
            <a:r>
              <a:rPr lang="lv-LV" sz="2400" b="1" dirty="0" smtClean="0">
                <a:solidFill>
                  <a:schemeClr val="tx2"/>
                </a:solidFill>
              </a:rPr>
              <a:t>kalpotu citiem</a:t>
            </a:r>
            <a:r>
              <a:rPr lang="lv-LV" sz="2400" dirty="0" smtClean="0">
                <a:solidFill>
                  <a:schemeClr val="tx2"/>
                </a:solidFill>
              </a:rPr>
              <a:t>!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Ja </a:t>
            </a:r>
            <a:r>
              <a:rPr lang="lv-LV" sz="2400" b="1" dirty="0" smtClean="0">
                <a:solidFill>
                  <a:schemeClr val="tx2"/>
                </a:solidFill>
              </a:rPr>
              <a:t>tev nav </a:t>
            </a:r>
            <a:r>
              <a:rPr lang="lv-LV" sz="2400" dirty="0" smtClean="0">
                <a:solidFill>
                  <a:schemeClr val="tx2"/>
                </a:solidFill>
              </a:rPr>
              <a:t>tās dāvanas, tas </a:t>
            </a:r>
            <a:r>
              <a:rPr lang="lv-LV" sz="2400" b="1" dirty="0" smtClean="0">
                <a:solidFill>
                  <a:schemeClr val="tx2"/>
                </a:solidFill>
              </a:rPr>
              <a:t>nenozīmē</a:t>
            </a:r>
            <a:r>
              <a:rPr lang="lv-LV" sz="2400" dirty="0" smtClean="0">
                <a:solidFill>
                  <a:schemeClr val="tx2"/>
                </a:solidFill>
              </a:rPr>
              <a:t>, ka tu to </a:t>
            </a:r>
            <a:r>
              <a:rPr lang="lv-LV" sz="2400" b="1" dirty="0" smtClean="0">
                <a:solidFill>
                  <a:schemeClr val="tx2"/>
                </a:solidFill>
              </a:rPr>
              <a:t>nevari darīt</a:t>
            </a:r>
            <a:r>
              <a:rPr lang="lv-LV" sz="2400" dirty="0" smtClean="0">
                <a:solidFill>
                  <a:schemeClr val="tx2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lv-LV" sz="2400" b="1" dirty="0" smtClean="0">
                <a:solidFill>
                  <a:schemeClr val="tx2"/>
                </a:solidFill>
              </a:rPr>
              <a:t>Ja tev nav </a:t>
            </a:r>
            <a:r>
              <a:rPr lang="lv-LV" sz="2400" dirty="0" smtClean="0">
                <a:solidFill>
                  <a:schemeClr val="tx2"/>
                </a:solidFill>
              </a:rPr>
              <a:t>kādas dāvanas, tu </a:t>
            </a:r>
            <a:r>
              <a:rPr lang="lv-LV" sz="2400" b="1" dirty="0" smtClean="0">
                <a:solidFill>
                  <a:schemeClr val="tx2"/>
                </a:solidFill>
              </a:rPr>
              <a:t>vari lūgt pēc tās</a:t>
            </a:r>
            <a:r>
              <a:rPr lang="lv-LV" sz="2400" dirty="0" smtClean="0">
                <a:solidFill>
                  <a:schemeClr val="tx2"/>
                </a:solidFill>
              </a:rPr>
              <a:t>!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8194" name="Picture 2" descr="Attēlu rezultāti vaicājumam “gifts from god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442" y="722784"/>
            <a:ext cx="3325558" cy="3642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  <p:bldP spid="205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12884</TotalTime>
  <Words>1130</Words>
  <Application>Microsoft Office PowerPoint</Application>
  <PresentationFormat>On-screen Show (4:3)</PresentationFormat>
  <Paragraphs>95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Rom.12:1-8 Kristus miesa</vt:lpstr>
      <vt:lpstr>Rom.12:1-8 Kristus miesa</vt:lpstr>
      <vt:lpstr>Slide 3</vt:lpstr>
      <vt:lpstr>Slide 4</vt:lpstr>
      <vt:lpstr>Slide 5</vt:lpstr>
      <vt:lpstr>Slide 6</vt:lpstr>
      <vt:lpstr>Slide 7</vt:lpstr>
      <vt:lpstr>Slide 8</vt:lpstr>
      <vt:lpstr>Rom.12:6-8 Sv. Gara dāvanas</vt:lpstr>
      <vt:lpstr>Rom.12 Sv. Gara dāvanas  </vt:lpstr>
      <vt:lpstr>Slide 11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96</cp:revision>
  <dcterms:created xsi:type="dcterms:W3CDTF">2010-10-07T14:46:11Z</dcterms:created>
  <dcterms:modified xsi:type="dcterms:W3CDTF">2020-01-18T14:48:44Z</dcterms:modified>
</cp:coreProperties>
</file>