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8" r:id="rId3"/>
    <p:sldId id="261" r:id="rId4"/>
    <p:sldId id="291" r:id="rId5"/>
    <p:sldId id="292" r:id="rId6"/>
    <p:sldId id="290" r:id="rId7"/>
    <p:sldId id="289" r:id="rId8"/>
    <p:sldId id="293" r:id="rId9"/>
    <p:sldId id="287"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6A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72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C45692F-CEB2-4728-A95B-5E58CBD07E21}"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CC20B53-42AE-461F-9148-041B2AF98AD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AD2A49B-A155-40E5-A903-A717F953D22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EE0EA1D-274D-462A-AB06-1CC52C28774B}"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7D6F9A1-48D3-4899-A07A-3A107EA2B2F3}"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D0C9013-2CC7-4C8D-8BF8-9A1F2287C0C2}"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E575C25-9266-4A50-A4EA-1956F0F006DA}"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0D89B456-1D04-4E09-BDB6-D93CC063B76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52DBC375-C37D-4EF6-AD1E-09342F01526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D38F9A2-FC9A-4052-85D8-3575E011B90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A2C185F-98CC-4389-94FE-3A20E3C4864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F2F345D-4279-4B8D-B8F0-49BF06028EE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dirty="0" smtClean="0">
                <a:solidFill>
                  <a:schemeClr val="tx1"/>
                </a:solidFill>
              </a:rPr>
              <a:t>Rom.12:9-21 Kristīga dzīve</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a:srcRect/>
          <a:stretch>
            <a:fillRect/>
          </a:stretch>
        </p:blipFill>
        <p:spPr bwMode="auto">
          <a:xfrm>
            <a:off x="357188" y="22225"/>
            <a:ext cx="685800" cy="97790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27.jan.2019.</a:t>
            </a:r>
            <a:endParaRPr lang="lv-LV" sz="2000" dirty="0"/>
          </a:p>
        </p:txBody>
      </p:sp>
      <p:sp>
        <p:nvSpPr>
          <p:cNvPr id="6" name="Text Box 6"/>
          <p:cNvSpPr txBox="1">
            <a:spLocks noChangeArrowheads="1"/>
          </p:cNvSpPr>
          <p:nvPr/>
        </p:nvSpPr>
        <p:spPr bwMode="auto">
          <a:xfrm>
            <a:off x="6000760" y="785794"/>
            <a:ext cx="3143240" cy="400110"/>
          </a:xfrm>
          <a:prstGeom prst="rect">
            <a:avLst/>
          </a:prstGeom>
          <a:noFill/>
          <a:ln w="9525">
            <a:noFill/>
            <a:miter lim="800000"/>
            <a:headEnd/>
            <a:tailEnd/>
          </a:ln>
        </p:spPr>
        <p:txBody>
          <a:bodyPr wrap="square">
            <a:spAutoFit/>
          </a:bodyPr>
          <a:lstStyle/>
          <a:p>
            <a:pPr algn="r">
              <a:spcBef>
                <a:spcPct val="50000"/>
              </a:spcBef>
            </a:pPr>
            <a:r>
              <a:rPr lang="lv-LV" sz="2000" dirty="0" smtClean="0"/>
              <a:t>Māc. Roberts Otomers</a:t>
            </a:r>
            <a:endParaRPr lang="lv-LV" sz="2000" dirty="0"/>
          </a:p>
        </p:txBody>
      </p:sp>
      <p:pic>
        <p:nvPicPr>
          <p:cNvPr id="10244" name="Picture 4" descr="Attēlu rezultāti vaicājumam “christian life”"/>
          <p:cNvPicPr>
            <a:picLocks noChangeAspect="1" noChangeArrowheads="1"/>
          </p:cNvPicPr>
          <p:nvPr/>
        </p:nvPicPr>
        <p:blipFill>
          <a:blip r:embed="rId3"/>
          <a:srcRect/>
          <a:stretch>
            <a:fillRect/>
          </a:stretch>
        </p:blipFill>
        <p:spPr bwMode="auto">
          <a:xfrm>
            <a:off x="500034" y="1142985"/>
            <a:ext cx="8643966" cy="5676502"/>
          </a:xfrm>
          <a:prstGeom prst="rect">
            <a:avLst/>
          </a:prstGeom>
          <a:ln>
            <a:noFill/>
          </a:ln>
          <a:effectLst>
            <a:softEdge rad="112500"/>
          </a:effectLst>
        </p:spPr>
      </p:pic>
      <p:pic>
        <p:nvPicPr>
          <p:cNvPr id="10242" name="Picture 2" descr="Attēlu rezultāti vaicājumam “christian life”"/>
          <p:cNvPicPr>
            <a:picLocks noChangeAspect="1" noChangeArrowheads="1"/>
          </p:cNvPicPr>
          <p:nvPr/>
        </p:nvPicPr>
        <p:blipFill>
          <a:blip r:embed="rId4"/>
          <a:srcRect r="52230"/>
          <a:stretch>
            <a:fillRect/>
          </a:stretch>
        </p:blipFill>
        <p:spPr bwMode="auto">
          <a:xfrm>
            <a:off x="0" y="1071546"/>
            <a:ext cx="3485442" cy="575268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dirty="0" smtClean="0">
                <a:solidFill>
                  <a:schemeClr val="tx1"/>
                </a:solidFill>
              </a:rPr>
              <a:t>Rom.12:9-21 Kristīga dzīve</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a:srcRect/>
          <a:stretch>
            <a:fillRect/>
          </a:stretch>
        </p:blipFill>
        <p:spPr bwMode="auto">
          <a:xfrm>
            <a:off x="357188" y="22225"/>
            <a:ext cx="685800" cy="97790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27.aug.2017.</a:t>
            </a:r>
            <a:endParaRPr lang="lv-LV" sz="2000" dirty="0"/>
          </a:p>
        </p:txBody>
      </p:sp>
      <p:sp>
        <p:nvSpPr>
          <p:cNvPr id="6" name="Rectangle 5"/>
          <p:cNvSpPr/>
          <p:nvPr/>
        </p:nvSpPr>
        <p:spPr>
          <a:xfrm>
            <a:off x="0" y="857232"/>
            <a:ext cx="9144000" cy="6109365"/>
          </a:xfrm>
          <a:prstGeom prst="rect">
            <a:avLst/>
          </a:prstGeom>
        </p:spPr>
        <p:txBody>
          <a:bodyPr wrap="square">
            <a:spAutoFit/>
          </a:bodyPr>
          <a:lstStyle/>
          <a:p>
            <a:pPr algn="just"/>
            <a:r>
              <a:rPr lang="lv-LV" sz="2300" dirty="0" smtClean="0"/>
              <a:t>9 Jūsu mīlestība lai ir neliekuļota. Nīstiet to, kas ļauns, pieķerieties tam, kas labs</a:t>
            </a:r>
            <a:r>
              <a:rPr lang="lv-LV" sz="2300" dirty="0" smtClean="0"/>
              <a:t>. 10 </a:t>
            </a:r>
            <a:r>
              <a:rPr lang="lv-LV" sz="2300" dirty="0" smtClean="0"/>
              <a:t>Brāļu mīlestība jūsu starpā lai ir sirsnīga. Centieties cits citu pārspēt savstarpējā cieņā</a:t>
            </a:r>
            <a:r>
              <a:rPr lang="lv-LV" sz="2300" dirty="0" smtClean="0"/>
              <a:t>. 11 </a:t>
            </a:r>
            <a:r>
              <a:rPr lang="lv-LV" sz="2300" dirty="0" smtClean="0"/>
              <a:t>Savā darbā neesiet kūtri, esiet dedzīgi garā, gatavi kalpot Tam Kungam</a:t>
            </a:r>
            <a:r>
              <a:rPr lang="lv-LV" sz="2300" dirty="0" smtClean="0"/>
              <a:t>, 12 </a:t>
            </a:r>
            <a:r>
              <a:rPr lang="lv-LV" sz="2300" dirty="0" smtClean="0"/>
              <a:t>priecīgi cerībā, pacietīgi bēdās, neatlaidīgi savās lūgšanās</a:t>
            </a:r>
            <a:r>
              <a:rPr lang="lv-LV" sz="2300" dirty="0" smtClean="0"/>
              <a:t>. 13 </a:t>
            </a:r>
            <a:r>
              <a:rPr lang="lv-LV" sz="2300" dirty="0" smtClean="0"/>
              <a:t>Palīdziet svētajiem viņu vajadzībās, centieties parādīt viesmīlību</a:t>
            </a:r>
            <a:r>
              <a:rPr lang="lv-LV" sz="2300" dirty="0" smtClean="0"/>
              <a:t>! 14 </a:t>
            </a:r>
            <a:r>
              <a:rPr lang="lv-LV" sz="2300" dirty="0" smtClean="0"/>
              <a:t>Svētījiet tos, kas jūs vajā, svētījiet un nenolādiet</a:t>
            </a:r>
            <a:r>
              <a:rPr lang="lv-LV" sz="2300" dirty="0" smtClean="0"/>
              <a:t>! 15 </a:t>
            </a:r>
            <a:r>
              <a:rPr lang="lv-LV" sz="2300" dirty="0" smtClean="0"/>
              <a:t>Priecājieties ar priecīgajiem, raudiet ar tiem, kas raud</a:t>
            </a:r>
            <a:r>
              <a:rPr lang="lv-LV" sz="2300" dirty="0" smtClean="0"/>
              <a:t>. 16 </a:t>
            </a:r>
            <a:r>
              <a:rPr lang="lv-LV" sz="2300" dirty="0" smtClean="0"/>
              <a:t>Turiet vienādu prātu cits pret citu, neesiet iedomīgi, bet sniedziet roku zemajiem! Neliecieties paši gudri esam</a:t>
            </a:r>
            <a:r>
              <a:rPr lang="lv-LV" sz="2300" dirty="0" smtClean="0"/>
              <a:t>. 17 </a:t>
            </a:r>
            <a:r>
              <a:rPr lang="lv-LV" sz="2300" dirty="0" smtClean="0"/>
              <a:t>Neatmaksājiet nevienam ļaunu ar ļaunu, domājiet par to, ka varat labu darīt visiem cilvēkiem</a:t>
            </a:r>
            <a:r>
              <a:rPr lang="lv-LV" sz="2300" dirty="0" smtClean="0"/>
              <a:t>. 18 </a:t>
            </a:r>
            <a:r>
              <a:rPr lang="lv-LV" sz="2300" dirty="0" smtClean="0"/>
              <a:t>Ja iespējams, no savas puses, turiet mieru ar visiem cilvēkiem</a:t>
            </a:r>
            <a:r>
              <a:rPr lang="lv-LV" sz="2300" dirty="0" smtClean="0"/>
              <a:t>. 19 </a:t>
            </a:r>
            <a:r>
              <a:rPr lang="lv-LV" sz="2300" dirty="0" smtClean="0"/>
              <a:t>Neatriebieties paši, mīļie, bet atstājiet vietu Dieva </a:t>
            </a:r>
            <a:r>
              <a:rPr lang="lv-LV" sz="2300" dirty="0" smtClean="0"/>
              <a:t>dusmām, </a:t>
            </a:r>
            <a:r>
              <a:rPr lang="lv-LV" sz="2300" dirty="0" smtClean="0"/>
              <a:t>jo ir rakstīts: Man pieder atriebšana, Es atmaksāšu, saka Tas Kungs</a:t>
            </a:r>
            <a:r>
              <a:rPr lang="lv-LV" sz="2300" dirty="0" smtClean="0"/>
              <a:t>. 20 </a:t>
            </a:r>
            <a:r>
              <a:rPr lang="lv-LV" sz="2300" dirty="0" smtClean="0"/>
              <a:t>Bet, ja tavs ienaidnieks ir izsalcis, paēdini viņu; ja tas cieš slāpes, dod viņam dzert. Tā darīdams, tu uz viņa galvas sakrāsi kvēlojošas ogles</a:t>
            </a:r>
            <a:r>
              <a:rPr lang="lv-LV" sz="2300" dirty="0" smtClean="0"/>
              <a:t>. 21 </a:t>
            </a:r>
            <a:r>
              <a:rPr lang="lv-LV" sz="2300" dirty="0" smtClean="0"/>
              <a:t>Ļaunums lai tevi neuzvar, bet pats uzvari ļaunu ar labu!</a:t>
            </a:r>
            <a:endParaRPr lang="lv-LV" sz="23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9542"/>
            <a:ext cx="9467850" cy="1081088"/>
          </a:xfrm>
        </p:spPr>
        <p:txBody>
          <a:bodyPr/>
          <a:lstStyle/>
          <a:p>
            <a:pPr algn="just">
              <a:lnSpc>
                <a:spcPct val="90000"/>
              </a:lnSpc>
              <a:buFontTx/>
              <a:buNone/>
            </a:pPr>
            <a:r>
              <a:rPr lang="lv-LV" sz="2800" i="1" dirty="0" smtClean="0"/>
              <a:t>    9 </a:t>
            </a:r>
            <a:r>
              <a:rPr lang="lv-LV" sz="2800" i="1" dirty="0" smtClean="0"/>
              <a:t>Jūsu mīlestība lai ir neliekuļota. Nīstiet to, kas ļauns, pieķerieties tam, kas labs. 10 Brāļu mīlestība jūsu starpā lai ir sirsnīga. Centieties cits citu pārspēt savstarpējā cieņā.</a:t>
            </a:r>
            <a:endParaRPr lang="en-US" sz="2400" i="1" dirty="0" smtClean="0"/>
          </a:p>
        </p:txBody>
      </p:sp>
      <p:sp>
        <p:nvSpPr>
          <p:cNvPr id="21" name="Rectangle 20"/>
          <p:cNvSpPr/>
          <p:nvPr/>
        </p:nvSpPr>
        <p:spPr>
          <a:xfrm>
            <a:off x="0" y="1518668"/>
            <a:ext cx="5214942" cy="5078313"/>
          </a:xfrm>
          <a:prstGeom prst="rect">
            <a:avLst/>
          </a:prstGeom>
        </p:spPr>
        <p:txBody>
          <a:bodyPr wrap="square">
            <a:spAutoFit/>
          </a:bodyPr>
          <a:lstStyle/>
          <a:p>
            <a:pPr>
              <a:lnSpc>
                <a:spcPct val="150000"/>
              </a:lnSpc>
              <a:buFont typeface="Arial" charset="0"/>
              <a:buChar char="•"/>
            </a:pPr>
            <a:r>
              <a:rPr lang="lv-LV" sz="2700" dirty="0" smtClean="0"/>
              <a:t>Vai </a:t>
            </a:r>
            <a:r>
              <a:rPr lang="lv-LV" sz="2700" b="1" dirty="0" smtClean="0"/>
              <a:t>mīlestība</a:t>
            </a:r>
            <a:r>
              <a:rPr lang="lv-LV" sz="2700" dirty="0" smtClean="0"/>
              <a:t> var būt </a:t>
            </a:r>
            <a:r>
              <a:rPr lang="lv-LV" sz="2700" b="1" dirty="0" smtClean="0"/>
              <a:t>liekuļota</a:t>
            </a:r>
            <a:r>
              <a:rPr lang="lv-LV" sz="2700" dirty="0" smtClean="0"/>
              <a:t>?</a:t>
            </a:r>
            <a:endParaRPr lang="lv-LV" sz="2700" dirty="0" smtClean="0"/>
          </a:p>
          <a:p>
            <a:pPr>
              <a:lnSpc>
                <a:spcPct val="150000"/>
              </a:lnSpc>
              <a:buFont typeface="Arial" charset="0"/>
              <a:buChar char="•"/>
            </a:pPr>
            <a:r>
              <a:rPr lang="lv-LV" sz="2700" dirty="0" smtClean="0">
                <a:sym typeface="Wingdings" pitchFamily="2" charset="2"/>
              </a:rPr>
              <a:t>Kāda ir </a:t>
            </a:r>
            <a:r>
              <a:rPr lang="lv-LV" sz="2700" b="1" dirty="0" smtClean="0">
                <a:sym typeface="Wingdings" pitchFamily="2" charset="2"/>
              </a:rPr>
              <a:t>patiesa mīlestība</a:t>
            </a:r>
            <a:r>
              <a:rPr lang="lv-LV" sz="2700" dirty="0" smtClean="0">
                <a:sym typeface="Wingdings" pitchFamily="2" charset="2"/>
              </a:rPr>
              <a:t>?</a:t>
            </a:r>
          </a:p>
          <a:p>
            <a:pPr>
              <a:lnSpc>
                <a:spcPct val="150000"/>
              </a:lnSpc>
              <a:buFont typeface="Arial" charset="0"/>
              <a:buChar char="•"/>
            </a:pPr>
            <a:r>
              <a:rPr lang="lv-LV" sz="2700" b="1" dirty="0" smtClean="0">
                <a:sym typeface="Wingdings" pitchFamily="2" charset="2"/>
              </a:rPr>
              <a:t>B</a:t>
            </a:r>
            <a:r>
              <a:rPr lang="lv-LV" sz="2700" b="1" dirty="0" smtClean="0">
                <a:sym typeface="Wingdings" pitchFamily="2" charset="2"/>
              </a:rPr>
              <a:t>rāļu mīlestība </a:t>
            </a:r>
            <a:r>
              <a:rPr lang="lv-LV" sz="2700" dirty="0" smtClean="0">
                <a:sym typeface="Wingdings" pitchFamily="2" charset="2"/>
              </a:rPr>
              <a:t>lai ir </a:t>
            </a:r>
            <a:r>
              <a:rPr lang="lv-LV" sz="2700" b="1" dirty="0" smtClean="0">
                <a:sym typeface="Wingdings" pitchFamily="2" charset="2"/>
              </a:rPr>
              <a:t>sirsnīga</a:t>
            </a:r>
            <a:r>
              <a:rPr lang="lv-LV" sz="2700" dirty="0" smtClean="0">
                <a:sym typeface="Wingdings" pitchFamily="2" charset="2"/>
              </a:rPr>
              <a:t>!</a:t>
            </a:r>
          </a:p>
          <a:p>
            <a:pPr>
              <a:lnSpc>
                <a:spcPct val="150000"/>
              </a:lnSpc>
              <a:buFont typeface="Arial" charset="0"/>
              <a:buChar char="•"/>
            </a:pPr>
            <a:r>
              <a:rPr lang="lv-LV" sz="2700" b="1" dirty="0" smtClean="0">
                <a:sym typeface="Wingdings" pitchFamily="2" charset="2"/>
              </a:rPr>
              <a:t>Mīlestība</a:t>
            </a:r>
            <a:r>
              <a:rPr lang="lv-LV" sz="2700" dirty="0" smtClean="0">
                <a:sym typeface="Wingdings" pitchFamily="2" charset="2"/>
              </a:rPr>
              <a:t> iet kopā ar </a:t>
            </a:r>
            <a:r>
              <a:rPr lang="lv-LV" sz="2700" b="1" dirty="0" smtClean="0">
                <a:sym typeface="Wingdings" pitchFamily="2" charset="2"/>
              </a:rPr>
              <a:t>cieņu</a:t>
            </a:r>
            <a:r>
              <a:rPr lang="lv-LV" sz="2700" dirty="0" smtClean="0">
                <a:sym typeface="Wingdings" pitchFamily="2" charset="2"/>
              </a:rPr>
              <a:t>!</a:t>
            </a:r>
          </a:p>
          <a:p>
            <a:pPr>
              <a:lnSpc>
                <a:spcPct val="150000"/>
              </a:lnSpc>
              <a:buFont typeface="Arial" charset="0"/>
              <a:buChar char="•"/>
            </a:pPr>
            <a:r>
              <a:rPr lang="lv-LV" sz="2700" dirty="0" smtClean="0">
                <a:sym typeface="Wingdings" pitchFamily="2" charset="2"/>
              </a:rPr>
              <a:t>Pāvils mūs mudina </a:t>
            </a:r>
            <a:r>
              <a:rPr lang="lv-LV" sz="2700" b="1" dirty="0" smtClean="0">
                <a:sym typeface="Wingdings" pitchFamily="2" charset="2"/>
              </a:rPr>
              <a:t>pārspēt viens otru cieņā</a:t>
            </a:r>
            <a:r>
              <a:rPr lang="lv-LV" sz="2700" dirty="0" smtClean="0">
                <a:sym typeface="Wingdings" pitchFamily="2" charset="2"/>
              </a:rPr>
              <a:t>!</a:t>
            </a:r>
          </a:p>
          <a:p>
            <a:pPr>
              <a:lnSpc>
                <a:spcPct val="150000"/>
              </a:lnSpc>
              <a:buFont typeface="Arial" charset="0"/>
              <a:buChar char="•"/>
            </a:pPr>
            <a:r>
              <a:rPr lang="lv-LV" sz="2700" dirty="0" smtClean="0">
                <a:sym typeface="Wingdings" pitchFamily="2" charset="2"/>
              </a:rPr>
              <a:t>Vai ir iespējams </a:t>
            </a:r>
            <a:r>
              <a:rPr lang="lv-LV" sz="2700" b="1" dirty="0" smtClean="0">
                <a:sym typeface="Wingdings" pitchFamily="2" charset="2"/>
              </a:rPr>
              <a:t>cienīt kādu</a:t>
            </a:r>
            <a:r>
              <a:rPr lang="lv-LV" sz="2700" dirty="0" smtClean="0">
                <a:sym typeface="Wingdings" pitchFamily="2" charset="2"/>
              </a:rPr>
              <a:t>, kas </a:t>
            </a:r>
            <a:r>
              <a:rPr lang="lv-LV" sz="2700" b="1" dirty="0" smtClean="0">
                <a:sym typeface="Wingdings" pitchFamily="2" charset="2"/>
              </a:rPr>
              <a:t>pats sevi neciena</a:t>
            </a:r>
            <a:r>
              <a:rPr lang="lv-LV" sz="2700" dirty="0" smtClean="0">
                <a:sym typeface="Wingdings" pitchFamily="2" charset="2"/>
              </a:rPr>
              <a:t>?</a:t>
            </a:r>
            <a:endParaRPr lang="lv-LV" sz="2700" dirty="0" smtClean="0">
              <a:sym typeface="Wingdings" pitchFamily="2" charset="2"/>
            </a:endParaRPr>
          </a:p>
        </p:txBody>
      </p:sp>
      <p:pic>
        <p:nvPicPr>
          <p:cNvPr id="8194" name="Picture 2" descr="Attēlu rezultāti vaicājumam “love”"/>
          <p:cNvPicPr>
            <a:picLocks noChangeAspect="1" noChangeArrowheads="1"/>
          </p:cNvPicPr>
          <p:nvPr/>
        </p:nvPicPr>
        <p:blipFill>
          <a:blip r:embed="rId2"/>
          <a:srcRect l="15625" r="4829"/>
          <a:stretch>
            <a:fillRect/>
          </a:stretch>
        </p:blipFill>
        <p:spPr bwMode="auto">
          <a:xfrm>
            <a:off x="5143472" y="1785926"/>
            <a:ext cx="4000528" cy="44291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 calcmode="lin" valueType="num">
                                      <p:cBhvr additive="base">
                                        <p:cTn id="1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21">
                                            <p:txEl>
                                              <p:pRg st="1" end="1"/>
                                            </p:txEl>
                                          </p:spTgt>
                                        </p:tgtEl>
                                        <p:attrNameLst>
                                          <p:attrName>style.visibility</p:attrName>
                                        </p:attrNameLst>
                                      </p:cBhvr>
                                      <p:to>
                                        <p:strVal val="visible"/>
                                      </p:to>
                                    </p:set>
                                    <p:anim calcmode="lin" valueType="num">
                                      <p:cBhvr additive="base">
                                        <p:cTn id="20" dur="500" fill="hold"/>
                                        <p:tgtEl>
                                          <p:spTgt spid="21">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1">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1">
                                            <p:txEl>
                                              <p:pRg st="2" end="2"/>
                                            </p:txEl>
                                          </p:spTgt>
                                        </p:tgtEl>
                                        <p:attrNameLst>
                                          <p:attrName>style.visibility</p:attrName>
                                        </p:attrNameLst>
                                      </p:cBhvr>
                                      <p:to>
                                        <p:strVal val="visible"/>
                                      </p:to>
                                    </p:set>
                                    <p:anim calcmode="lin" valueType="num">
                                      <p:cBhvr additive="base">
                                        <p:cTn id="25" dur="500" fill="hold"/>
                                        <p:tgtEl>
                                          <p:spTgt spid="2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21">
                                            <p:txEl>
                                              <p:pRg st="3" end="3"/>
                                            </p:txEl>
                                          </p:spTgt>
                                        </p:tgtEl>
                                        <p:attrNameLst>
                                          <p:attrName>style.visibility</p:attrName>
                                        </p:attrNameLst>
                                      </p:cBhvr>
                                      <p:to>
                                        <p:strVal val="visible"/>
                                      </p:to>
                                    </p:set>
                                    <p:anim calcmode="lin" valueType="num">
                                      <p:cBhvr additive="base">
                                        <p:cTn id="30" dur="500" fill="hold"/>
                                        <p:tgtEl>
                                          <p:spTgt spid="21">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1">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21">
                                            <p:txEl>
                                              <p:pRg st="4" end="4"/>
                                            </p:txEl>
                                          </p:spTgt>
                                        </p:tgtEl>
                                        <p:attrNameLst>
                                          <p:attrName>style.visibility</p:attrName>
                                        </p:attrNameLst>
                                      </p:cBhvr>
                                      <p:to>
                                        <p:strVal val="visible"/>
                                      </p:to>
                                    </p:set>
                                    <p:anim calcmode="lin" valueType="num">
                                      <p:cBhvr additive="base">
                                        <p:cTn id="35" dur="500" fill="hold"/>
                                        <p:tgtEl>
                                          <p:spTgt spid="21">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1">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21">
                                            <p:txEl>
                                              <p:pRg st="5" end="5"/>
                                            </p:txEl>
                                          </p:spTgt>
                                        </p:tgtEl>
                                        <p:attrNameLst>
                                          <p:attrName>style.visibility</p:attrName>
                                        </p:attrNameLst>
                                      </p:cBhvr>
                                      <p:to>
                                        <p:strVal val="visible"/>
                                      </p:to>
                                    </p:set>
                                    <p:anim calcmode="lin" valueType="num">
                                      <p:cBhvr additive="base">
                                        <p:cTn id="40" dur="500" fill="hold"/>
                                        <p:tgtEl>
                                          <p:spTgt spid="21">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9542"/>
            <a:ext cx="9467850" cy="1081088"/>
          </a:xfrm>
        </p:spPr>
        <p:txBody>
          <a:bodyPr/>
          <a:lstStyle/>
          <a:p>
            <a:pPr algn="just">
              <a:lnSpc>
                <a:spcPct val="90000"/>
              </a:lnSpc>
              <a:buFontTx/>
              <a:buNone/>
            </a:pPr>
            <a:r>
              <a:rPr lang="lv-LV" sz="2800" i="1" dirty="0" smtClean="0"/>
              <a:t>   11 </a:t>
            </a:r>
            <a:r>
              <a:rPr lang="lv-LV" sz="2800" i="1" dirty="0" smtClean="0"/>
              <a:t>Savā darbā neesiet kūtri, esiet dedzīgi garā, gatavi kalpot Tam </a:t>
            </a:r>
            <a:r>
              <a:rPr lang="lv-LV" sz="2800" i="1" dirty="0" smtClean="0"/>
              <a:t>Kungam, </a:t>
            </a:r>
            <a:r>
              <a:rPr lang="lv-LV" sz="2800" i="1" dirty="0" smtClean="0"/>
              <a:t>12 </a:t>
            </a:r>
            <a:r>
              <a:rPr lang="lv-LV" sz="2800" i="1" dirty="0" smtClean="0"/>
              <a:t>priecīgi </a:t>
            </a:r>
            <a:r>
              <a:rPr lang="lv-LV" sz="2800" i="1" dirty="0" smtClean="0"/>
              <a:t>cerībā, pacietīgi bēdās, neatlaidīgi savās lūgšanās.</a:t>
            </a:r>
            <a:endParaRPr lang="en-US" sz="2400" i="1" dirty="0" smtClean="0"/>
          </a:p>
        </p:txBody>
      </p:sp>
      <p:sp>
        <p:nvSpPr>
          <p:cNvPr id="21" name="Rectangle 20"/>
          <p:cNvSpPr/>
          <p:nvPr/>
        </p:nvSpPr>
        <p:spPr>
          <a:xfrm>
            <a:off x="0" y="1428736"/>
            <a:ext cx="6143636" cy="5078313"/>
          </a:xfrm>
          <a:prstGeom prst="rect">
            <a:avLst/>
          </a:prstGeom>
        </p:spPr>
        <p:txBody>
          <a:bodyPr wrap="square">
            <a:spAutoFit/>
          </a:bodyPr>
          <a:lstStyle/>
          <a:p>
            <a:pPr>
              <a:lnSpc>
                <a:spcPct val="150000"/>
              </a:lnSpc>
              <a:buFont typeface="Arial" charset="0"/>
              <a:buChar char="•"/>
            </a:pPr>
            <a:r>
              <a:rPr lang="lv-LV" sz="2700" dirty="0" smtClean="0">
                <a:sym typeface="Wingdings" pitchFamily="2" charset="2"/>
              </a:rPr>
              <a:t>Kā mums kā </a:t>
            </a:r>
            <a:r>
              <a:rPr lang="lv-LV" sz="2700" b="1" dirty="0" smtClean="0">
                <a:sym typeface="Wingdings" pitchFamily="2" charset="2"/>
              </a:rPr>
              <a:t>kristiešiem izturēties darbā</a:t>
            </a:r>
            <a:r>
              <a:rPr lang="lv-LV" sz="2700" dirty="0" smtClean="0">
                <a:sym typeface="Wingdings" pitchFamily="2" charset="2"/>
              </a:rPr>
              <a:t>?</a:t>
            </a:r>
          </a:p>
          <a:p>
            <a:pPr>
              <a:lnSpc>
                <a:spcPct val="150000"/>
              </a:lnSpc>
              <a:buFont typeface="Arial" charset="0"/>
              <a:buChar char="•"/>
            </a:pPr>
            <a:r>
              <a:rPr lang="lv-LV" sz="2700" dirty="0" smtClean="0">
                <a:sym typeface="Wingdings" pitchFamily="2" charset="2"/>
              </a:rPr>
              <a:t>Pāvils saka: </a:t>
            </a:r>
            <a:r>
              <a:rPr lang="lv-LV" sz="2700" b="1" dirty="0" smtClean="0">
                <a:sym typeface="Wingdings" pitchFamily="2" charset="2"/>
              </a:rPr>
              <a:t>nebūt kūtriem</a:t>
            </a:r>
            <a:r>
              <a:rPr lang="lv-LV" sz="2700" dirty="0" smtClean="0">
                <a:sym typeface="Wingdings" pitchFamily="2" charset="2"/>
              </a:rPr>
              <a:t>, bet </a:t>
            </a:r>
            <a:r>
              <a:rPr lang="lv-LV" sz="2700" b="1" dirty="0" smtClean="0">
                <a:sym typeface="Wingdings" pitchFamily="2" charset="2"/>
              </a:rPr>
              <a:t>dedzīgiem</a:t>
            </a:r>
            <a:r>
              <a:rPr lang="lv-LV" sz="2700" dirty="0" smtClean="0">
                <a:sym typeface="Wingdings" pitchFamily="2" charset="2"/>
              </a:rPr>
              <a:t> par to lietu, ko </a:t>
            </a:r>
            <a:r>
              <a:rPr lang="lv-LV" sz="2700" b="1" dirty="0" smtClean="0">
                <a:sym typeface="Wingdings" pitchFamily="2" charset="2"/>
              </a:rPr>
              <a:t>darām</a:t>
            </a:r>
            <a:r>
              <a:rPr lang="lv-LV" sz="2700" dirty="0" smtClean="0">
                <a:sym typeface="Wingdings" pitchFamily="2" charset="2"/>
              </a:rPr>
              <a:t>, lai kādā vietā mēs </a:t>
            </a:r>
            <a:r>
              <a:rPr lang="lv-LV" sz="2700" b="1" dirty="0" smtClean="0">
                <a:sym typeface="Wingdings" pitchFamily="2" charset="2"/>
              </a:rPr>
              <a:t>strādājam</a:t>
            </a:r>
            <a:r>
              <a:rPr lang="lv-LV" sz="2700" dirty="0" smtClean="0">
                <a:sym typeface="Wingdings" pitchFamily="2" charset="2"/>
              </a:rPr>
              <a:t>.</a:t>
            </a:r>
          </a:p>
          <a:p>
            <a:pPr>
              <a:lnSpc>
                <a:spcPct val="150000"/>
              </a:lnSpc>
              <a:buFont typeface="Arial" charset="0"/>
              <a:buChar char="•"/>
            </a:pPr>
            <a:r>
              <a:rPr lang="lv-LV" sz="2700" dirty="0" smtClean="0">
                <a:sym typeface="Wingdings" pitchFamily="2" charset="2"/>
              </a:rPr>
              <a:t>Kas atšķir </a:t>
            </a:r>
            <a:r>
              <a:rPr lang="lv-LV" sz="2700" b="1" dirty="0" smtClean="0">
                <a:sym typeface="Wingdings" pitchFamily="2" charset="2"/>
              </a:rPr>
              <a:t>kristiešus</a:t>
            </a:r>
            <a:r>
              <a:rPr lang="lv-LV" sz="2700" dirty="0" smtClean="0">
                <a:sym typeface="Wingdings" pitchFamily="2" charset="2"/>
              </a:rPr>
              <a:t>  </a:t>
            </a:r>
            <a:r>
              <a:rPr lang="lv-LV" sz="2700" b="1" dirty="0" smtClean="0">
                <a:sym typeface="Wingdings" pitchFamily="2" charset="2"/>
              </a:rPr>
              <a:t>priecīga cerība</a:t>
            </a:r>
            <a:r>
              <a:rPr lang="lv-LV" sz="2700" dirty="0" smtClean="0">
                <a:sym typeface="Wingdings" pitchFamily="2" charset="2"/>
              </a:rPr>
              <a:t>, </a:t>
            </a:r>
            <a:r>
              <a:rPr lang="lv-LV" sz="2700" b="1" dirty="0" smtClean="0">
                <a:sym typeface="Wingdings" pitchFamily="2" charset="2"/>
              </a:rPr>
              <a:t>pacietība bēdās </a:t>
            </a:r>
            <a:r>
              <a:rPr lang="lv-LV" sz="2700" dirty="0" smtClean="0">
                <a:sym typeface="Wingdings" pitchFamily="2" charset="2"/>
              </a:rPr>
              <a:t>un </a:t>
            </a:r>
            <a:r>
              <a:rPr lang="lv-LV" sz="2700" b="1" dirty="0" smtClean="0">
                <a:sym typeface="Wingdings" pitchFamily="2" charset="2"/>
              </a:rPr>
              <a:t>neatlaidība lūgšanās</a:t>
            </a:r>
            <a:r>
              <a:rPr lang="lv-LV" sz="2700" dirty="0" smtClean="0">
                <a:sym typeface="Wingdings" pitchFamily="2" charset="2"/>
              </a:rPr>
              <a:t>.</a:t>
            </a:r>
            <a:endParaRPr lang="lv-LV" sz="2700" dirty="0" smtClean="0">
              <a:sym typeface="Wingdings" pitchFamily="2" charset="2"/>
            </a:endParaRPr>
          </a:p>
        </p:txBody>
      </p:sp>
      <p:pic>
        <p:nvPicPr>
          <p:cNvPr id="3074" name="Picture 2" descr="Attēlu rezultāti vaicājumam “on work”"/>
          <p:cNvPicPr>
            <a:picLocks noChangeAspect="1" noChangeArrowheads="1"/>
          </p:cNvPicPr>
          <p:nvPr/>
        </p:nvPicPr>
        <p:blipFill>
          <a:blip r:embed="rId2"/>
          <a:srcRect/>
          <a:stretch>
            <a:fillRect/>
          </a:stretch>
        </p:blipFill>
        <p:spPr bwMode="auto">
          <a:xfrm>
            <a:off x="6203137" y="4071942"/>
            <a:ext cx="2940863" cy="2428892"/>
          </a:xfrm>
          <a:prstGeom prst="rect">
            <a:avLst/>
          </a:prstGeom>
          <a:noFill/>
        </p:spPr>
      </p:pic>
      <p:pic>
        <p:nvPicPr>
          <p:cNvPr id="3076" name="Picture 4" descr="Attēlu rezultāti vaicājumam “on work”"/>
          <p:cNvPicPr>
            <a:picLocks noChangeAspect="1" noChangeArrowheads="1"/>
          </p:cNvPicPr>
          <p:nvPr/>
        </p:nvPicPr>
        <p:blipFill>
          <a:blip r:embed="rId3"/>
          <a:srcRect/>
          <a:stretch>
            <a:fillRect/>
          </a:stretch>
        </p:blipFill>
        <p:spPr bwMode="auto">
          <a:xfrm>
            <a:off x="6286500" y="1285860"/>
            <a:ext cx="2857500" cy="252412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fade">
                                      <p:cBhvr>
                                        <p:cTn id="12" dur="2000"/>
                                        <p:tgtEl>
                                          <p:spTgt spid="3076"/>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3074"/>
                                        </p:tgtEl>
                                        <p:attrNameLst>
                                          <p:attrName>style.visibility</p:attrName>
                                        </p:attrNameLst>
                                      </p:cBhvr>
                                      <p:to>
                                        <p:strVal val="visible"/>
                                      </p:to>
                                    </p:set>
                                    <p:animEffect transition="in" filter="fade">
                                      <p:cBhvr>
                                        <p:cTn id="16" dur="2000"/>
                                        <p:tgtEl>
                                          <p:spTgt spid="3074"/>
                                        </p:tgtEl>
                                      </p:cBhvr>
                                    </p:animEffect>
                                  </p:childTnLst>
                                </p:cTn>
                              </p:par>
                            </p:childTnLst>
                          </p:cTn>
                        </p:par>
                        <p:par>
                          <p:cTn id="17" fill="hold">
                            <p:stCondLst>
                              <p:cond delay="4500"/>
                            </p:stCondLst>
                            <p:childTnLst>
                              <p:par>
                                <p:cTn id="18" presetID="2" presetClass="entr" presetSubtype="4" fill="hold" nodeType="afterEffect">
                                  <p:stCondLst>
                                    <p:cond delay="0"/>
                                  </p:stCondLst>
                                  <p:childTnLst>
                                    <p:set>
                                      <p:cBhvr>
                                        <p:cTn id="19" dur="1" fill="hold">
                                          <p:stCondLst>
                                            <p:cond delay="0"/>
                                          </p:stCondLst>
                                        </p:cTn>
                                        <p:tgtEl>
                                          <p:spTgt spid="21">
                                            <p:txEl>
                                              <p:pRg st="0" end="0"/>
                                            </p:txEl>
                                          </p:spTgt>
                                        </p:tgtEl>
                                        <p:attrNameLst>
                                          <p:attrName>style.visibility</p:attrName>
                                        </p:attrNameLst>
                                      </p:cBhvr>
                                      <p:to>
                                        <p:strVal val="visible"/>
                                      </p:to>
                                    </p:set>
                                    <p:anim calcmode="lin" valueType="num">
                                      <p:cBhvr additive="base">
                                        <p:cTn id="2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nodeType="afterEffect">
                                  <p:stCondLst>
                                    <p:cond delay="0"/>
                                  </p:stCondLst>
                                  <p:childTnLst>
                                    <p:set>
                                      <p:cBhvr>
                                        <p:cTn id="24" dur="1" fill="hold">
                                          <p:stCondLst>
                                            <p:cond delay="0"/>
                                          </p:stCondLst>
                                        </p:cTn>
                                        <p:tgtEl>
                                          <p:spTgt spid="21">
                                            <p:txEl>
                                              <p:pRg st="1" end="1"/>
                                            </p:txEl>
                                          </p:spTgt>
                                        </p:tgtEl>
                                        <p:attrNameLst>
                                          <p:attrName>style.visibility</p:attrName>
                                        </p:attrNameLst>
                                      </p:cBhvr>
                                      <p:to>
                                        <p:strVal val="visible"/>
                                      </p:to>
                                    </p:set>
                                    <p:anim calcmode="lin" valueType="num">
                                      <p:cBhvr additive="base">
                                        <p:cTn id="25" dur="500" fill="hold"/>
                                        <p:tgtEl>
                                          <p:spTgt spid="2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2" presetClass="entr" presetSubtype="4" fill="hold" nodeType="afterEffect">
                                  <p:stCondLst>
                                    <p:cond delay="0"/>
                                  </p:stCondLst>
                                  <p:childTnLst>
                                    <p:set>
                                      <p:cBhvr>
                                        <p:cTn id="29" dur="1" fill="hold">
                                          <p:stCondLst>
                                            <p:cond delay="0"/>
                                          </p:stCondLst>
                                        </p:cTn>
                                        <p:tgtEl>
                                          <p:spTgt spid="21">
                                            <p:txEl>
                                              <p:pRg st="2" end="2"/>
                                            </p:txEl>
                                          </p:spTgt>
                                        </p:tgtEl>
                                        <p:attrNameLst>
                                          <p:attrName>style.visibility</p:attrName>
                                        </p:attrNameLst>
                                      </p:cBhvr>
                                      <p:to>
                                        <p:strVal val="visible"/>
                                      </p:to>
                                    </p:set>
                                    <p:anim calcmode="lin" valueType="num">
                                      <p:cBhvr additive="base">
                                        <p:cTn id="30" dur="500" fill="hold"/>
                                        <p:tgtEl>
                                          <p:spTgt spid="21">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9542"/>
            <a:ext cx="9467850" cy="1081088"/>
          </a:xfrm>
        </p:spPr>
        <p:txBody>
          <a:bodyPr/>
          <a:lstStyle/>
          <a:p>
            <a:pPr algn="just">
              <a:lnSpc>
                <a:spcPct val="90000"/>
              </a:lnSpc>
              <a:buFontTx/>
              <a:buNone/>
            </a:pPr>
            <a:r>
              <a:rPr lang="lv-LV" sz="2800" i="1" dirty="0" smtClean="0"/>
              <a:t>   13 </a:t>
            </a:r>
            <a:r>
              <a:rPr lang="lv-LV" sz="2800" i="1" dirty="0" smtClean="0"/>
              <a:t>Palīdziet svētajiem viņu vajadzībās, centieties parādīt viesmīlību! 14 Svētījiet tos, kas jūs vajā, svētījiet un nenolādiet!</a:t>
            </a:r>
            <a:endParaRPr lang="en-US" sz="2400" i="1" dirty="0" smtClean="0"/>
          </a:p>
        </p:txBody>
      </p:sp>
      <p:sp>
        <p:nvSpPr>
          <p:cNvPr id="21" name="Rectangle 20"/>
          <p:cNvSpPr/>
          <p:nvPr/>
        </p:nvSpPr>
        <p:spPr>
          <a:xfrm>
            <a:off x="0" y="1151823"/>
            <a:ext cx="6286512" cy="4455066"/>
          </a:xfrm>
          <a:prstGeom prst="rect">
            <a:avLst/>
          </a:prstGeom>
        </p:spPr>
        <p:txBody>
          <a:bodyPr wrap="square">
            <a:spAutoFit/>
          </a:bodyPr>
          <a:lstStyle/>
          <a:p>
            <a:pPr>
              <a:lnSpc>
                <a:spcPct val="150000"/>
              </a:lnSpc>
              <a:buFont typeface="Arial" charset="0"/>
              <a:buChar char="•"/>
            </a:pPr>
            <a:r>
              <a:rPr lang="lv-LV" sz="2700" b="1" dirty="0" smtClean="0"/>
              <a:t>Svētie</a:t>
            </a:r>
            <a:r>
              <a:rPr lang="lv-LV" sz="2700" dirty="0" smtClean="0"/>
              <a:t> nav tikai tie, ko pāvests ieceļ, bet</a:t>
            </a:r>
            <a:r>
              <a:rPr lang="lv-LV" sz="2700" dirty="0" smtClean="0"/>
              <a:t>... visi </a:t>
            </a:r>
            <a:r>
              <a:rPr lang="lv-LV" sz="2700" b="1" dirty="0" smtClean="0"/>
              <a:t>kristieši</a:t>
            </a:r>
            <a:r>
              <a:rPr lang="lv-LV" sz="2700" dirty="0" smtClean="0"/>
              <a:t>, </a:t>
            </a:r>
            <a:r>
              <a:rPr lang="lv-LV" sz="2700" dirty="0" smtClean="0"/>
              <a:t>kas </a:t>
            </a:r>
            <a:r>
              <a:rPr lang="lv-LV" sz="2700" b="1" dirty="0" smtClean="0"/>
              <a:t>tic uz Kristu</a:t>
            </a:r>
            <a:r>
              <a:rPr lang="lv-LV" sz="2700" dirty="0" smtClean="0"/>
              <a:t>!</a:t>
            </a:r>
          </a:p>
          <a:p>
            <a:pPr>
              <a:lnSpc>
                <a:spcPct val="150000"/>
              </a:lnSpc>
              <a:buFont typeface="Arial" charset="0"/>
              <a:buChar char="•"/>
            </a:pPr>
            <a:r>
              <a:rPr lang="lv-LV" sz="2700" dirty="0" smtClean="0"/>
              <a:t>Kādu palīdzību Pāvils domā? </a:t>
            </a:r>
            <a:r>
              <a:rPr lang="lv-LV" sz="2700" dirty="0" smtClean="0">
                <a:sym typeface="Wingdings" pitchFamily="2" charset="2"/>
              </a:rPr>
              <a:t></a:t>
            </a:r>
            <a:endParaRPr lang="lv-LV" sz="2700" dirty="0" smtClean="0"/>
          </a:p>
          <a:p>
            <a:pPr>
              <a:lnSpc>
                <a:spcPct val="150000"/>
              </a:lnSpc>
              <a:buFont typeface="Arial" charset="0"/>
              <a:buChar char="•"/>
            </a:pPr>
            <a:r>
              <a:rPr lang="lv-LV" sz="2700" dirty="0" smtClean="0"/>
              <a:t>Kas kuram vairāk </a:t>
            </a:r>
            <a:r>
              <a:rPr lang="lv-LV" sz="2700" b="1" dirty="0" smtClean="0"/>
              <a:t>vajadzīgs</a:t>
            </a:r>
            <a:r>
              <a:rPr lang="lv-LV" sz="2700" dirty="0" smtClean="0"/>
              <a:t>!</a:t>
            </a:r>
          </a:p>
          <a:p>
            <a:pPr>
              <a:lnSpc>
                <a:spcPct val="150000"/>
              </a:lnSpc>
              <a:buFont typeface="Arial" charset="0"/>
              <a:buChar char="•"/>
            </a:pPr>
            <a:r>
              <a:rPr lang="lv-LV" sz="2700" dirty="0" smtClean="0"/>
              <a:t>Pat tos, kas mūs </a:t>
            </a:r>
            <a:r>
              <a:rPr lang="lv-LV" sz="2700" b="1" dirty="0" smtClean="0"/>
              <a:t>vajā</a:t>
            </a:r>
            <a:r>
              <a:rPr lang="lv-LV" sz="2700" dirty="0" smtClean="0"/>
              <a:t> – </a:t>
            </a:r>
            <a:r>
              <a:rPr lang="lv-LV" sz="2700" b="1" dirty="0" smtClean="0"/>
              <a:t>nenolādiet</a:t>
            </a:r>
            <a:r>
              <a:rPr lang="lv-LV" sz="2700" dirty="0" smtClean="0"/>
              <a:t>, bet </a:t>
            </a:r>
            <a:r>
              <a:rPr lang="lv-LV" sz="2700" b="1" dirty="0" smtClean="0"/>
              <a:t>svētījiet</a:t>
            </a:r>
            <a:r>
              <a:rPr lang="lv-LV" sz="2700" dirty="0" smtClean="0"/>
              <a:t>! Tas ir vienīgais, kas var apturēt </a:t>
            </a:r>
            <a:r>
              <a:rPr lang="lv-LV" sz="2700" b="1" dirty="0" smtClean="0"/>
              <a:t>ļaunuma apli</a:t>
            </a:r>
            <a:r>
              <a:rPr lang="lv-LV" sz="2700" dirty="0" smtClean="0"/>
              <a:t>!</a:t>
            </a:r>
            <a:endParaRPr lang="lv-LV" sz="2700" dirty="0" smtClean="0"/>
          </a:p>
        </p:txBody>
      </p:sp>
      <p:pic>
        <p:nvPicPr>
          <p:cNvPr id="2050" name="Picture 2" descr="Attēlu rezultāti vaicājumam “christians”"/>
          <p:cNvPicPr>
            <a:picLocks noChangeAspect="1" noChangeArrowheads="1"/>
          </p:cNvPicPr>
          <p:nvPr/>
        </p:nvPicPr>
        <p:blipFill>
          <a:blip r:embed="rId2"/>
          <a:srcRect r="27966"/>
          <a:stretch>
            <a:fillRect/>
          </a:stretch>
        </p:blipFill>
        <p:spPr bwMode="auto">
          <a:xfrm flipH="1">
            <a:off x="5929322" y="1428735"/>
            <a:ext cx="3214678" cy="43372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 calcmode="lin" valueType="num">
                                      <p:cBhvr additive="base">
                                        <p:cTn id="1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21">
                                            <p:txEl>
                                              <p:pRg st="1" end="1"/>
                                            </p:txEl>
                                          </p:spTgt>
                                        </p:tgtEl>
                                        <p:attrNameLst>
                                          <p:attrName>style.visibility</p:attrName>
                                        </p:attrNameLst>
                                      </p:cBhvr>
                                      <p:to>
                                        <p:strVal val="visible"/>
                                      </p:to>
                                    </p:set>
                                    <p:anim calcmode="lin" valueType="num">
                                      <p:cBhvr additive="base">
                                        <p:cTn id="20" dur="500" fill="hold"/>
                                        <p:tgtEl>
                                          <p:spTgt spid="21">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1">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1">
                                            <p:txEl>
                                              <p:pRg st="2" end="2"/>
                                            </p:txEl>
                                          </p:spTgt>
                                        </p:tgtEl>
                                        <p:attrNameLst>
                                          <p:attrName>style.visibility</p:attrName>
                                        </p:attrNameLst>
                                      </p:cBhvr>
                                      <p:to>
                                        <p:strVal val="visible"/>
                                      </p:to>
                                    </p:set>
                                    <p:anim calcmode="lin" valueType="num">
                                      <p:cBhvr additive="base">
                                        <p:cTn id="25" dur="500" fill="hold"/>
                                        <p:tgtEl>
                                          <p:spTgt spid="2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21">
                                            <p:txEl>
                                              <p:pRg st="3" end="3"/>
                                            </p:txEl>
                                          </p:spTgt>
                                        </p:tgtEl>
                                        <p:attrNameLst>
                                          <p:attrName>style.visibility</p:attrName>
                                        </p:attrNameLst>
                                      </p:cBhvr>
                                      <p:to>
                                        <p:strVal val="visible"/>
                                      </p:to>
                                    </p:set>
                                    <p:anim calcmode="lin" valueType="num">
                                      <p:cBhvr additive="base">
                                        <p:cTn id="30" dur="500" fill="hold"/>
                                        <p:tgtEl>
                                          <p:spTgt spid="21">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9542"/>
            <a:ext cx="9467850" cy="1081088"/>
          </a:xfrm>
        </p:spPr>
        <p:txBody>
          <a:bodyPr/>
          <a:lstStyle/>
          <a:p>
            <a:pPr algn="just">
              <a:lnSpc>
                <a:spcPct val="90000"/>
              </a:lnSpc>
              <a:buFontTx/>
              <a:buNone/>
            </a:pPr>
            <a:r>
              <a:rPr lang="lv-LV" sz="2800" i="1" dirty="0" smtClean="0"/>
              <a:t>   15 </a:t>
            </a:r>
            <a:r>
              <a:rPr lang="lv-LV" sz="2800" i="1" dirty="0" smtClean="0"/>
              <a:t>Priecājieties ar priecīgajiem, raudiet ar tiem, kas raud. 16 Turiet vienādu prātu cits pret citu, neesiet iedomīgi, bet sniedziet roku zemajiem! Neliecieties paši gudri esam.</a:t>
            </a:r>
            <a:endParaRPr lang="en-US" sz="2400" i="1" dirty="0" smtClean="0"/>
          </a:p>
        </p:txBody>
      </p:sp>
      <p:sp>
        <p:nvSpPr>
          <p:cNvPr id="3" name="Rectangle 3"/>
          <p:cNvSpPr txBox="1">
            <a:spLocks noChangeArrowheads="1"/>
          </p:cNvSpPr>
          <p:nvPr/>
        </p:nvSpPr>
        <p:spPr bwMode="auto">
          <a:xfrm>
            <a:off x="0" y="1500174"/>
            <a:ext cx="4643438" cy="47149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1" fontAlgn="base" latinLnBrk="0" hangingPunct="1">
              <a:lnSpc>
                <a:spcPct val="150000"/>
              </a:lnSpc>
              <a:spcBef>
                <a:spcPts val="0"/>
              </a:spcBef>
              <a:spcAft>
                <a:spcPct val="0"/>
              </a:spcAft>
              <a:buClrTx/>
              <a:buSzTx/>
              <a:buFont typeface="Arial" pitchFamily="34" charset="0"/>
              <a:buChar char="•"/>
              <a:tabLst/>
              <a:defRPr/>
            </a:pPr>
            <a:r>
              <a:rPr kumimoji="0" lang="lv-LV" sz="2800" b="1" i="0" u="none" strike="noStrike" kern="0" cap="none" spc="0" normalizeH="0" baseline="0" noProof="0" dirty="0" smtClean="0">
                <a:ln>
                  <a:noFill/>
                </a:ln>
                <a:solidFill>
                  <a:schemeClr val="tx1"/>
                </a:solidFill>
                <a:effectLst/>
                <a:uLnTx/>
                <a:uFillTx/>
                <a:latin typeface="+mn-lt"/>
                <a:ea typeface="+mn-ea"/>
                <a:cs typeface="+mn-cs"/>
              </a:rPr>
              <a:t>Pasaulē ir otrādāk</a:t>
            </a:r>
            <a:r>
              <a:rPr kumimoji="0" lang="lv-LV" sz="2800" b="0" i="0" u="none" strike="noStrike" kern="0" cap="none" spc="0" normalizeH="0" baseline="0" noProof="0" dirty="0" smtClean="0">
                <a:ln>
                  <a:noFill/>
                </a:ln>
                <a:solidFill>
                  <a:schemeClr val="tx1"/>
                </a:solidFill>
                <a:effectLst/>
                <a:uLnTx/>
                <a:uFillTx/>
                <a:latin typeface="+mn-lt"/>
                <a:ea typeface="+mn-ea"/>
                <a:cs typeface="+mn-cs"/>
              </a:rPr>
              <a:t>, bet </a:t>
            </a:r>
            <a:r>
              <a:rPr kumimoji="0" lang="lv-LV" sz="2800" b="1" i="0" u="none" strike="noStrike" kern="0" cap="none" spc="0" normalizeH="0" baseline="0" noProof="0" dirty="0" smtClean="0">
                <a:ln>
                  <a:noFill/>
                </a:ln>
                <a:solidFill>
                  <a:schemeClr val="tx1"/>
                </a:solidFill>
                <a:effectLst/>
                <a:uLnTx/>
                <a:uFillTx/>
                <a:latin typeface="+mn-lt"/>
                <a:ea typeface="+mn-ea"/>
                <a:cs typeface="+mn-cs"/>
              </a:rPr>
              <a:t>tā lai nav kristiešu starpā</a:t>
            </a:r>
            <a:r>
              <a:rPr kumimoji="0" lang="lv-LV" sz="2800" b="0" i="0" u="none" strike="noStrike" kern="0" cap="none" spc="0" normalizeH="0" baseline="0" noProof="0" dirty="0" smtClean="0">
                <a:ln>
                  <a:noFill/>
                </a:ln>
                <a:solidFill>
                  <a:schemeClr val="tx1"/>
                </a:solidFill>
                <a:effectLst/>
                <a:uLnTx/>
                <a:uFillTx/>
                <a:latin typeface="+mn-lt"/>
                <a:ea typeface="+mn-ea"/>
                <a:cs typeface="+mn-cs"/>
              </a:rPr>
              <a:t>.</a:t>
            </a:r>
            <a:r>
              <a:rPr kumimoji="0" lang="lv-LV" sz="2800" b="0" i="0" u="none" strike="noStrike" kern="0" cap="none" spc="0" normalizeH="0" noProof="0" dirty="0" smtClean="0">
                <a:ln>
                  <a:noFill/>
                </a:ln>
                <a:solidFill>
                  <a:schemeClr val="tx1"/>
                </a:solidFill>
                <a:effectLst/>
                <a:uLnTx/>
                <a:uFillTx/>
                <a:latin typeface="+mn-lt"/>
                <a:ea typeface="+mn-ea"/>
                <a:cs typeface="+mn-cs"/>
              </a:rPr>
              <a:t> </a:t>
            </a:r>
          </a:p>
          <a:p>
            <a:pPr marR="0" lvl="0" algn="l" defTabSz="914400" rtl="0" eaLnBrk="1" fontAlgn="base" latinLnBrk="0" hangingPunct="1">
              <a:lnSpc>
                <a:spcPct val="150000"/>
              </a:lnSpc>
              <a:spcBef>
                <a:spcPts val="0"/>
              </a:spcBef>
              <a:spcAft>
                <a:spcPct val="0"/>
              </a:spcAft>
              <a:buClrTx/>
              <a:buSzTx/>
              <a:buFont typeface="Arial" pitchFamily="34" charset="0"/>
              <a:buChar char="•"/>
              <a:tabLst/>
              <a:defRPr/>
            </a:pPr>
            <a:r>
              <a:rPr lang="lv-LV" sz="2800" kern="0" baseline="0" dirty="0" smtClean="0">
                <a:latin typeface="+mn-lt"/>
              </a:rPr>
              <a:t>Mums</a:t>
            </a:r>
            <a:r>
              <a:rPr lang="lv-LV" sz="2800" kern="0" dirty="0" smtClean="0">
                <a:latin typeface="+mn-lt"/>
              </a:rPr>
              <a:t> </a:t>
            </a:r>
            <a:r>
              <a:rPr lang="lv-LV" sz="2800" b="1" kern="0" dirty="0" smtClean="0">
                <a:latin typeface="+mn-lt"/>
              </a:rPr>
              <a:t>jāpriecājas</a:t>
            </a:r>
            <a:r>
              <a:rPr lang="lv-LV" sz="2800" kern="0" dirty="0" smtClean="0">
                <a:latin typeface="+mn-lt"/>
              </a:rPr>
              <a:t> ar tiem, kas ir </a:t>
            </a:r>
            <a:r>
              <a:rPr lang="lv-LV" sz="2800" b="1" kern="0" dirty="0" smtClean="0">
                <a:latin typeface="+mn-lt"/>
              </a:rPr>
              <a:t>priecīgi</a:t>
            </a:r>
            <a:r>
              <a:rPr lang="lv-LV" sz="2800" kern="0" dirty="0" smtClean="0">
                <a:latin typeface="+mn-lt"/>
              </a:rPr>
              <a:t> un </a:t>
            </a:r>
            <a:r>
              <a:rPr lang="lv-LV" sz="2800" b="1" kern="0" dirty="0" smtClean="0">
                <a:latin typeface="+mn-lt"/>
              </a:rPr>
              <a:t>j</a:t>
            </a:r>
            <a:r>
              <a:rPr kumimoji="0" lang="lv-LV" sz="2800" b="1" i="0" u="none" strike="noStrike" kern="0" cap="none" spc="0" normalizeH="0" baseline="0" noProof="0" dirty="0" err="1" smtClean="0">
                <a:ln>
                  <a:noFill/>
                </a:ln>
                <a:solidFill>
                  <a:schemeClr val="tx1"/>
                </a:solidFill>
                <a:effectLst/>
                <a:uLnTx/>
                <a:uFillTx/>
                <a:latin typeface="+mn-lt"/>
                <a:ea typeface="+mn-ea"/>
                <a:cs typeface="+mn-cs"/>
              </a:rPr>
              <a:t>āraud</a:t>
            </a:r>
            <a:r>
              <a:rPr kumimoji="0" lang="lv-LV" sz="2800" b="0" i="0" u="none" strike="noStrike" kern="0" cap="none" spc="0" normalizeH="0" baseline="0" noProof="0" dirty="0" smtClean="0">
                <a:ln>
                  <a:noFill/>
                </a:ln>
                <a:solidFill>
                  <a:schemeClr val="tx1"/>
                </a:solidFill>
                <a:effectLst/>
                <a:uLnTx/>
                <a:uFillTx/>
                <a:latin typeface="+mn-lt"/>
                <a:ea typeface="+mn-ea"/>
                <a:cs typeface="+mn-cs"/>
              </a:rPr>
              <a:t> kopā ar tiem, kas </a:t>
            </a:r>
            <a:r>
              <a:rPr kumimoji="0" lang="lv-LV" sz="2800" b="1" i="0" u="none" strike="noStrike" kern="0" cap="none" spc="0" normalizeH="0" baseline="0" noProof="0" dirty="0" smtClean="0">
                <a:ln>
                  <a:noFill/>
                </a:ln>
                <a:solidFill>
                  <a:schemeClr val="tx1"/>
                </a:solidFill>
                <a:effectLst/>
                <a:uLnTx/>
                <a:uFillTx/>
                <a:latin typeface="+mn-lt"/>
                <a:ea typeface="+mn-ea"/>
                <a:cs typeface="+mn-cs"/>
              </a:rPr>
              <a:t>raud</a:t>
            </a:r>
            <a:r>
              <a:rPr kumimoji="0" lang="lv-LV" sz="2800" b="0" i="0" u="none" strike="noStrike" kern="0" cap="none" spc="0" normalizeH="0" baseline="0" noProof="0" dirty="0" smtClean="0">
                <a:ln>
                  <a:noFill/>
                </a:ln>
                <a:solidFill>
                  <a:schemeClr val="tx1"/>
                </a:solidFill>
                <a:effectLst/>
                <a:uLnTx/>
                <a:uFillTx/>
                <a:latin typeface="+mn-lt"/>
                <a:ea typeface="+mn-ea"/>
                <a:cs typeface="+mn-cs"/>
              </a:rPr>
              <a:t>.</a:t>
            </a:r>
          </a:p>
          <a:p>
            <a:pPr marR="0" lvl="0" algn="l" defTabSz="914400" rtl="0" eaLnBrk="1" fontAlgn="base" latinLnBrk="0" hangingPunct="1">
              <a:lnSpc>
                <a:spcPct val="150000"/>
              </a:lnSpc>
              <a:spcBef>
                <a:spcPts val="0"/>
              </a:spcBef>
              <a:spcAft>
                <a:spcPct val="0"/>
              </a:spcAft>
              <a:buClrTx/>
              <a:buSzTx/>
              <a:buFont typeface="Arial" pitchFamily="34" charset="0"/>
              <a:buChar char="•"/>
              <a:tabLst/>
              <a:defRPr/>
            </a:pPr>
            <a:r>
              <a:rPr kumimoji="0" lang="lv-LV" sz="2800" b="0" i="0" u="none" strike="noStrike" kern="0" cap="none" spc="0" normalizeH="0" baseline="0" noProof="0" dirty="0" smtClean="0">
                <a:ln>
                  <a:noFill/>
                </a:ln>
                <a:solidFill>
                  <a:schemeClr val="tx1"/>
                </a:solidFill>
                <a:effectLst/>
                <a:uLnTx/>
                <a:uFillTx/>
                <a:latin typeface="+mn-lt"/>
                <a:ea typeface="+mn-ea"/>
                <a:cs typeface="+mn-cs"/>
              </a:rPr>
              <a:t>Mēs </a:t>
            </a:r>
            <a:r>
              <a:rPr kumimoji="0" lang="lv-LV" sz="2800" b="1" i="0" u="none" strike="noStrike" kern="0" cap="none" spc="0" normalizeH="0" baseline="0" noProof="0" dirty="0" smtClean="0">
                <a:ln>
                  <a:noFill/>
                </a:ln>
                <a:solidFill>
                  <a:schemeClr val="tx1"/>
                </a:solidFill>
                <a:effectLst/>
                <a:uLnTx/>
                <a:uFillTx/>
                <a:latin typeface="+mn-lt"/>
                <a:ea typeface="+mn-ea"/>
                <a:cs typeface="+mn-cs"/>
              </a:rPr>
              <a:t>visi</a:t>
            </a:r>
            <a:r>
              <a:rPr kumimoji="0" lang="lv-LV" sz="2800" b="0" i="0" u="none" strike="noStrike" kern="0" cap="none" spc="0" normalizeH="0" baseline="0" noProof="0" dirty="0" smtClean="0">
                <a:ln>
                  <a:noFill/>
                </a:ln>
                <a:solidFill>
                  <a:schemeClr val="tx1"/>
                </a:solidFill>
                <a:effectLst/>
                <a:uLnTx/>
                <a:uFillTx/>
                <a:latin typeface="+mn-lt"/>
                <a:ea typeface="+mn-ea"/>
                <a:cs typeface="+mn-cs"/>
              </a:rPr>
              <a:t> cilvēki esam </a:t>
            </a:r>
            <a:r>
              <a:rPr kumimoji="0" lang="lv-LV" sz="2800" b="1" i="0" u="none" strike="noStrike" kern="0" cap="none" spc="0" normalizeH="0" baseline="0" noProof="0" dirty="0" smtClean="0">
                <a:ln>
                  <a:noFill/>
                </a:ln>
                <a:solidFill>
                  <a:schemeClr val="tx1"/>
                </a:solidFill>
                <a:effectLst/>
                <a:uLnTx/>
                <a:uFillTx/>
                <a:latin typeface="+mn-lt"/>
                <a:ea typeface="+mn-ea"/>
                <a:cs typeface="+mn-cs"/>
              </a:rPr>
              <a:t>vienādi</a:t>
            </a:r>
            <a:r>
              <a:rPr kumimoji="0" lang="lv-LV" sz="2800" b="0" i="0" u="none" strike="noStrike" kern="0" cap="none" spc="0" normalizeH="0" baseline="0" noProof="0" dirty="0" smtClean="0">
                <a:ln>
                  <a:noFill/>
                </a:ln>
                <a:solidFill>
                  <a:schemeClr val="tx1"/>
                </a:solidFill>
                <a:effectLst/>
                <a:uLnTx/>
                <a:uFillTx/>
                <a:latin typeface="+mn-lt"/>
                <a:ea typeface="+mn-ea"/>
                <a:cs typeface="+mn-cs"/>
              </a:rPr>
              <a:t> – </a:t>
            </a:r>
            <a:r>
              <a:rPr kumimoji="0" lang="lv-LV" sz="2800" b="1" i="0" u="none" strike="noStrike" kern="0" cap="none" spc="0" normalizeH="0" baseline="0" noProof="0" dirty="0" smtClean="0">
                <a:ln>
                  <a:noFill/>
                </a:ln>
                <a:solidFill>
                  <a:schemeClr val="tx1"/>
                </a:solidFill>
                <a:effectLst/>
                <a:uLnTx/>
                <a:uFillTx/>
                <a:latin typeface="+mn-lt"/>
                <a:ea typeface="+mn-ea"/>
                <a:cs typeface="+mn-cs"/>
              </a:rPr>
              <a:t>Dieva radības!</a:t>
            </a:r>
            <a:endParaRPr kumimoji="0" lang="lv-LV" sz="2800" b="0" i="0" u="none" strike="noStrike" kern="0" cap="none" spc="0" normalizeH="0" baseline="0" noProof="0" dirty="0" smtClean="0">
              <a:ln>
                <a:noFill/>
              </a:ln>
              <a:solidFill>
                <a:schemeClr val="tx1"/>
              </a:solidFill>
              <a:effectLst/>
              <a:uLnTx/>
              <a:uFillTx/>
              <a:latin typeface="+mn-lt"/>
              <a:ea typeface="+mn-ea"/>
              <a:cs typeface="+mn-cs"/>
            </a:endParaRPr>
          </a:p>
          <a:p>
            <a:pPr marR="0" lvl="0" algn="l" defTabSz="914400" rtl="0" eaLnBrk="1" fontAlgn="base" latinLnBrk="0" hangingPunct="1">
              <a:lnSpc>
                <a:spcPct val="150000"/>
              </a:lnSpc>
              <a:spcBef>
                <a:spcPts val="0"/>
              </a:spcBef>
              <a:spcAft>
                <a:spcPct val="0"/>
              </a:spcAft>
              <a:buClrTx/>
              <a:buSzTx/>
              <a:buFont typeface="Arial" pitchFamily="34" charset="0"/>
              <a:buChar char="•"/>
              <a:tabLst/>
              <a:defRPr/>
            </a:pPr>
            <a:r>
              <a:rPr lang="lv-LV" sz="2800" kern="0" dirty="0" smtClean="0">
                <a:latin typeface="+mn-lt"/>
              </a:rPr>
              <a:t>Nepaceliet sevi pāri visiem!</a:t>
            </a:r>
            <a:endParaRPr kumimoji="0" lang="lv-LV" sz="28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7170" name="Picture 2" descr="Attēlu rezultāti vaicājumam “cry together”"/>
          <p:cNvPicPr>
            <a:picLocks noChangeAspect="1" noChangeArrowheads="1"/>
          </p:cNvPicPr>
          <p:nvPr/>
        </p:nvPicPr>
        <p:blipFill>
          <a:blip r:embed="rId2"/>
          <a:srcRect/>
          <a:stretch>
            <a:fillRect/>
          </a:stretch>
        </p:blipFill>
        <p:spPr bwMode="auto">
          <a:xfrm>
            <a:off x="4643438" y="4000503"/>
            <a:ext cx="4500562" cy="2891473"/>
          </a:xfrm>
          <a:prstGeom prst="rect">
            <a:avLst/>
          </a:prstGeom>
          <a:ln>
            <a:noFill/>
          </a:ln>
          <a:effectLst>
            <a:softEdge rad="112500"/>
          </a:effectLst>
        </p:spPr>
      </p:pic>
      <p:pic>
        <p:nvPicPr>
          <p:cNvPr id="7172" name="Picture 4" descr="Attēlu rezultāti vaicājumam “be happy ”"/>
          <p:cNvPicPr>
            <a:picLocks noChangeAspect="1" noChangeArrowheads="1"/>
          </p:cNvPicPr>
          <p:nvPr/>
        </p:nvPicPr>
        <p:blipFill>
          <a:blip r:embed="rId3"/>
          <a:srcRect l="8903" r="5415" b="17138"/>
          <a:stretch>
            <a:fillRect/>
          </a:stretch>
        </p:blipFill>
        <p:spPr bwMode="auto">
          <a:xfrm>
            <a:off x="4572000" y="1285860"/>
            <a:ext cx="4572000" cy="278608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2000"/>
                                        <p:tgtEl>
                                          <p:spTgt spid="7170"/>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7172"/>
                                        </p:tgtEl>
                                        <p:attrNameLst>
                                          <p:attrName>style.visibility</p:attrName>
                                        </p:attrNameLst>
                                      </p:cBhvr>
                                      <p:to>
                                        <p:strVal val="visible"/>
                                      </p:to>
                                    </p:set>
                                    <p:animEffect transition="in" filter="fade">
                                      <p:cBhvr>
                                        <p:cTn id="16" dur="2000"/>
                                        <p:tgtEl>
                                          <p:spTgt spid="7172"/>
                                        </p:tgtEl>
                                      </p:cBhvr>
                                    </p:animEffect>
                                  </p:childTnLst>
                                </p:cTn>
                              </p:par>
                            </p:childTnLst>
                          </p:cTn>
                        </p:par>
                        <p:par>
                          <p:cTn id="17" fill="hold">
                            <p:stCondLst>
                              <p:cond delay="4500"/>
                            </p:stCondLst>
                            <p:childTnLst>
                              <p:par>
                                <p:cTn id="18" presetID="9"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dissolve">
                                      <p:cBhvr>
                                        <p:cTn id="20" dur="500"/>
                                        <p:tgtEl>
                                          <p:spTgt spid="3">
                                            <p:txEl>
                                              <p:pRg st="0" end="0"/>
                                            </p:txEl>
                                          </p:spTgt>
                                        </p:tgtEl>
                                      </p:cBhvr>
                                    </p:animEffect>
                                  </p:childTnLst>
                                </p:cTn>
                              </p:par>
                            </p:childTnLst>
                          </p:cTn>
                        </p:par>
                        <p:par>
                          <p:cTn id="21" fill="hold">
                            <p:stCondLst>
                              <p:cond delay="5000"/>
                            </p:stCondLst>
                            <p:childTnLst>
                              <p:par>
                                <p:cTn id="22" presetID="9" presetClass="entr" presetSubtype="0"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dissolve">
                                      <p:cBhvr>
                                        <p:cTn id="24" dur="500"/>
                                        <p:tgtEl>
                                          <p:spTgt spid="3">
                                            <p:txEl>
                                              <p:pRg st="1" end="1"/>
                                            </p:txEl>
                                          </p:spTgt>
                                        </p:tgtEl>
                                      </p:cBhvr>
                                    </p:animEffect>
                                  </p:childTnLst>
                                </p:cTn>
                              </p:par>
                            </p:childTnLst>
                          </p:cTn>
                        </p:par>
                        <p:par>
                          <p:cTn id="25" fill="hold">
                            <p:stCondLst>
                              <p:cond delay="5500"/>
                            </p:stCondLst>
                            <p:childTnLst>
                              <p:par>
                                <p:cTn id="26" presetID="9"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dissolve">
                                      <p:cBhvr>
                                        <p:cTn id="28" dur="500"/>
                                        <p:tgtEl>
                                          <p:spTgt spid="3">
                                            <p:txEl>
                                              <p:pRg st="2" end="2"/>
                                            </p:txEl>
                                          </p:spTgt>
                                        </p:tgtEl>
                                      </p:cBhvr>
                                    </p:animEffect>
                                  </p:childTnLst>
                                </p:cTn>
                              </p:par>
                            </p:childTnLst>
                          </p:cTn>
                        </p:par>
                        <p:par>
                          <p:cTn id="29" fill="hold">
                            <p:stCondLst>
                              <p:cond delay="6000"/>
                            </p:stCondLst>
                            <p:childTnLst>
                              <p:par>
                                <p:cTn id="30" presetID="9" presetClass="entr" presetSubtype="0" fill="hold" grpId="0" nodeType="after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dissolve">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3" grpId="0" uiExpand="1"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sz="2800" i="1" dirty="0" smtClean="0"/>
              <a:t>   17 </a:t>
            </a:r>
            <a:r>
              <a:rPr lang="lv-LV" sz="2800" i="1" dirty="0" smtClean="0"/>
              <a:t>Neatmaksājiet nevienam ļaunu ar ļaunu, domājiet par to, ka varat labu darīt visiem cilvēkiem. 18 Ja iespējams, no savas puses, turiet mieru ar visiem cilvēkiem. 19 Neatriebieties paši, mīļie, bet atstājiet vietu Dieva dusmām, jo ir rakstīts: Man pieder atriebšana, Es atmaksāšu, saka Tas Kungs.</a:t>
            </a:r>
            <a:endParaRPr lang="en-US" sz="2400" i="1" dirty="0" smtClean="0"/>
          </a:p>
        </p:txBody>
      </p:sp>
      <p:sp>
        <p:nvSpPr>
          <p:cNvPr id="3" name="Rectangle 2"/>
          <p:cNvSpPr>
            <a:spLocks noChangeArrowheads="1"/>
          </p:cNvSpPr>
          <p:nvPr/>
        </p:nvSpPr>
        <p:spPr bwMode="auto">
          <a:xfrm>
            <a:off x="0" y="2500306"/>
            <a:ext cx="5929322" cy="3970318"/>
          </a:xfrm>
          <a:prstGeom prst="rect">
            <a:avLst/>
          </a:prstGeom>
          <a:noFill/>
          <a:ln w="9525">
            <a:noFill/>
            <a:miter lim="800000"/>
            <a:headEnd/>
            <a:tailEnd/>
          </a:ln>
        </p:spPr>
        <p:txBody>
          <a:bodyPr wrap="square">
            <a:spAutoFit/>
          </a:bodyPr>
          <a:lstStyle/>
          <a:p>
            <a:pPr>
              <a:lnSpc>
                <a:spcPct val="150000"/>
              </a:lnSpc>
              <a:spcBef>
                <a:spcPts val="0"/>
              </a:spcBef>
              <a:buFont typeface="Arial" pitchFamily="34" charset="0"/>
              <a:buChar char="•"/>
              <a:defRPr/>
            </a:pPr>
            <a:r>
              <a:rPr lang="lv-LV" sz="2800" b="1" kern="0" dirty="0" smtClean="0">
                <a:latin typeface="+mn-lt"/>
              </a:rPr>
              <a:t>Neatmaksāt</a:t>
            </a:r>
            <a:r>
              <a:rPr lang="lv-LV" sz="2800" kern="0" dirty="0" smtClean="0">
                <a:latin typeface="+mn-lt"/>
              </a:rPr>
              <a:t> </a:t>
            </a:r>
            <a:r>
              <a:rPr lang="lv-LV" sz="2800" b="1" kern="0" dirty="0" smtClean="0">
                <a:latin typeface="+mn-lt"/>
              </a:rPr>
              <a:t>ļaunu</a:t>
            </a:r>
            <a:r>
              <a:rPr lang="lv-LV" sz="2800" kern="0" dirty="0" smtClean="0">
                <a:latin typeface="+mn-lt"/>
              </a:rPr>
              <a:t> ar </a:t>
            </a:r>
            <a:r>
              <a:rPr lang="lv-LV" sz="2800" b="1" kern="0" dirty="0" smtClean="0">
                <a:latin typeface="+mn-lt"/>
              </a:rPr>
              <a:t>ļaunu</a:t>
            </a:r>
            <a:r>
              <a:rPr lang="lv-LV" sz="2800" kern="0" dirty="0" smtClean="0">
                <a:latin typeface="+mn-lt"/>
              </a:rPr>
              <a:t>, </a:t>
            </a:r>
            <a:r>
              <a:rPr lang="lv-LV" sz="2800" b="1" kern="0" dirty="0" smtClean="0">
                <a:latin typeface="+mn-lt"/>
              </a:rPr>
              <a:t>apstādināt ļaunuma apli</a:t>
            </a:r>
            <a:r>
              <a:rPr lang="lv-LV" sz="2800" kern="0" dirty="0" smtClean="0">
                <a:latin typeface="+mn-lt"/>
              </a:rPr>
              <a:t>!</a:t>
            </a:r>
          </a:p>
          <a:p>
            <a:pPr>
              <a:lnSpc>
                <a:spcPct val="150000"/>
              </a:lnSpc>
              <a:spcBef>
                <a:spcPts val="0"/>
              </a:spcBef>
              <a:buFont typeface="Arial" pitchFamily="34" charset="0"/>
              <a:buChar char="•"/>
              <a:defRPr/>
            </a:pPr>
            <a:r>
              <a:rPr lang="lv-LV" sz="2800" b="1" kern="0" dirty="0" smtClean="0">
                <a:latin typeface="+mn-lt"/>
              </a:rPr>
              <a:t>Turēt mieru </a:t>
            </a:r>
            <a:r>
              <a:rPr lang="lv-LV" sz="2800" kern="0" dirty="0" smtClean="0">
                <a:latin typeface="+mn-lt"/>
              </a:rPr>
              <a:t>ar </a:t>
            </a:r>
            <a:r>
              <a:rPr lang="lv-LV" sz="2800" b="1" kern="0" dirty="0" smtClean="0">
                <a:latin typeface="+mn-lt"/>
              </a:rPr>
              <a:t>visiem cilvēkiem</a:t>
            </a:r>
            <a:r>
              <a:rPr lang="lv-LV" sz="2800" kern="0" dirty="0" smtClean="0">
                <a:latin typeface="+mn-lt"/>
              </a:rPr>
              <a:t>, kur tas </a:t>
            </a:r>
            <a:r>
              <a:rPr lang="lv-LV" sz="2800" b="1" kern="0" dirty="0" smtClean="0">
                <a:latin typeface="+mn-lt"/>
              </a:rPr>
              <a:t>iespējams</a:t>
            </a:r>
            <a:r>
              <a:rPr lang="lv-LV" sz="2800" kern="0" dirty="0" smtClean="0">
                <a:latin typeface="+mn-lt"/>
              </a:rPr>
              <a:t>!</a:t>
            </a:r>
          </a:p>
          <a:p>
            <a:pPr>
              <a:lnSpc>
                <a:spcPct val="150000"/>
              </a:lnSpc>
              <a:spcBef>
                <a:spcPts val="0"/>
              </a:spcBef>
              <a:buFont typeface="Arial" pitchFamily="34" charset="0"/>
              <a:buChar char="•"/>
              <a:defRPr/>
            </a:pPr>
            <a:r>
              <a:rPr lang="lv-LV" sz="2800" b="1" kern="0" dirty="0" smtClean="0">
                <a:latin typeface="+mn-lt"/>
              </a:rPr>
              <a:t>Neatriebties pašiem</a:t>
            </a:r>
            <a:r>
              <a:rPr lang="lv-LV" sz="2800" kern="0" dirty="0" smtClean="0">
                <a:latin typeface="+mn-lt"/>
              </a:rPr>
              <a:t>, bet </a:t>
            </a:r>
            <a:r>
              <a:rPr lang="lv-LV" sz="2800" b="1" kern="0" dirty="0" smtClean="0">
                <a:latin typeface="+mn-lt"/>
              </a:rPr>
              <a:t>Dievs atriebs visu mūsu vietā</a:t>
            </a:r>
            <a:r>
              <a:rPr lang="lv-LV" sz="2800" kern="0" dirty="0" smtClean="0">
                <a:latin typeface="+mn-lt"/>
              </a:rPr>
              <a:t>!</a:t>
            </a:r>
            <a:endParaRPr lang="lv-LV" sz="2800" kern="0" dirty="0">
              <a:latin typeface="+mn-lt"/>
            </a:endParaRPr>
          </a:p>
        </p:txBody>
      </p:sp>
      <p:pic>
        <p:nvPicPr>
          <p:cNvPr id="6146" name="Picture 2" descr="Attēlu rezultāti vaicājumam “handshake”"/>
          <p:cNvPicPr>
            <a:picLocks noChangeAspect="1" noChangeArrowheads="1"/>
          </p:cNvPicPr>
          <p:nvPr/>
        </p:nvPicPr>
        <p:blipFill>
          <a:blip r:embed="rId2"/>
          <a:srcRect r="9905"/>
          <a:stretch>
            <a:fillRect/>
          </a:stretch>
        </p:blipFill>
        <p:spPr bwMode="auto">
          <a:xfrm flipH="1">
            <a:off x="5976912" y="2428868"/>
            <a:ext cx="3167088" cy="421958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9542"/>
            <a:ext cx="9467850" cy="1081088"/>
          </a:xfrm>
        </p:spPr>
        <p:txBody>
          <a:bodyPr/>
          <a:lstStyle/>
          <a:p>
            <a:pPr algn="just">
              <a:lnSpc>
                <a:spcPct val="90000"/>
              </a:lnSpc>
              <a:buFontTx/>
              <a:buNone/>
            </a:pPr>
            <a:r>
              <a:rPr lang="lv-LV" sz="2800" i="1" dirty="0" smtClean="0"/>
              <a:t>   20 </a:t>
            </a:r>
            <a:r>
              <a:rPr lang="lv-LV" sz="2800" i="1" dirty="0" smtClean="0"/>
              <a:t>Bet, ja tavs ienaidnieks ir izsalcis, paēdini viņu; ja tas cieš slāpes, dod viņam dzert. Tā darīdams, tu uz viņa galvas sakrāsi kvēlojošas ogles. 21 Ļaunums lai tevi neuzvar, bet pats uzvari ļaunu ar labu!</a:t>
            </a:r>
            <a:endParaRPr lang="en-US" sz="2400" i="1" dirty="0" smtClean="0"/>
          </a:p>
        </p:txBody>
      </p:sp>
      <p:sp>
        <p:nvSpPr>
          <p:cNvPr id="3" name="Rectangle 3"/>
          <p:cNvSpPr txBox="1">
            <a:spLocks noChangeArrowheads="1"/>
          </p:cNvSpPr>
          <p:nvPr/>
        </p:nvSpPr>
        <p:spPr bwMode="auto">
          <a:xfrm>
            <a:off x="0" y="1714488"/>
            <a:ext cx="9144000" cy="2000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defTabSz="914400" eaLnBrk="1" latinLnBrk="0" hangingPunct="1">
              <a:lnSpc>
                <a:spcPct val="150000"/>
              </a:lnSpc>
              <a:buClrTx/>
              <a:buSzTx/>
              <a:buFont typeface="Arial" charset="0"/>
              <a:buChar char="•"/>
              <a:tabLst/>
              <a:defRPr/>
            </a:pPr>
            <a:r>
              <a:rPr lang="lv-LV" sz="2700" dirty="0" smtClean="0">
                <a:sym typeface="Wingdings" pitchFamily="2" charset="2"/>
              </a:rPr>
              <a:t>Kāda var būt mūs </a:t>
            </a:r>
            <a:r>
              <a:rPr lang="lv-LV" sz="2700" b="1" dirty="0" smtClean="0">
                <a:sym typeface="Wingdings" pitchFamily="2" charset="2"/>
              </a:rPr>
              <a:t>kalpošana tuvākajiem </a:t>
            </a:r>
            <a:r>
              <a:rPr lang="lv-LV" sz="2700" dirty="0" smtClean="0">
                <a:sym typeface="Wingdings" pitchFamily="2" charset="2"/>
              </a:rPr>
              <a:t>– dot, to, kas </a:t>
            </a:r>
            <a:r>
              <a:rPr lang="lv-LV" sz="2700" b="1" dirty="0" smtClean="0">
                <a:sym typeface="Wingdings" pitchFamily="2" charset="2"/>
              </a:rPr>
              <a:t>visvairāk</a:t>
            </a:r>
            <a:r>
              <a:rPr lang="lv-LV" sz="2700" dirty="0" smtClean="0">
                <a:sym typeface="Wingdings" pitchFamily="2" charset="2"/>
              </a:rPr>
              <a:t> viņiem </a:t>
            </a:r>
            <a:r>
              <a:rPr lang="lv-LV" sz="2700" b="1" dirty="0" smtClean="0">
                <a:sym typeface="Wingdings" pitchFamily="2" charset="2"/>
              </a:rPr>
              <a:t>vajadzīgs</a:t>
            </a:r>
            <a:r>
              <a:rPr lang="lv-LV" sz="2700" dirty="0" smtClean="0">
                <a:sym typeface="Wingdings" pitchFamily="2" charset="2"/>
              </a:rPr>
              <a:t>, gan </a:t>
            </a:r>
            <a:r>
              <a:rPr lang="lv-LV" sz="2700" b="1" dirty="0" smtClean="0">
                <a:sym typeface="Wingdings" pitchFamily="2" charset="2"/>
              </a:rPr>
              <a:t>fiziski,</a:t>
            </a:r>
            <a:r>
              <a:rPr lang="lv-LV" sz="2700" dirty="0" smtClean="0">
                <a:sym typeface="Wingdings" pitchFamily="2" charset="2"/>
              </a:rPr>
              <a:t> gan </a:t>
            </a:r>
            <a:r>
              <a:rPr lang="lv-LV" sz="2700" b="1" dirty="0" smtClean="0">
                <a:sym typeface="Wingdings" pitchFamily="2" charset="2"/>
              </a:rPr>
              <a:t>garīgi</a:t>
            </a:r>
            <a:r>
              <a:rPr lang="lv-LV" sz="2700" dirty="0" smtClean="0">
                <a:sym typeface="Wingdings" pitchFamily="2" charset="2"/>
              </a:rPr>
              <a:t>!</a:t>
            </a:r>
          </a:p>
          <a:p>
            <a:pPr marR="0" lvl="0" defTabSz="914400" eaLnBrk="1" latinLnBrk="0" hangingPunct="1">
              <a:lnSpc>
                <a:spcPct val="150000"/>
              </a:lnSpc>
              <a:buClrTx/>
              <a:buSzTx/>
              <a:buFont typeface="Arial" charset="0"/>
              <a:buChar char="•"/>
              <a:tabLst/>
              <a:defRPr/>
            </a:pPr>
            <a:r>
              <a:rPr lang="lv-LV" sz="2700" dirty="0" smtClean="0">
                <a:sym typeface="Wingdings" pitchFamily="2" charset="2"/>
              </a:rPr>
              <a:t>Kā lai neļauj ļaunumam sevi uzvarēt  neatdarot to pretī!</a:t>
            </a:r>
            <a:endParaRPr lang="lv-LV" sz="2700" dirty="0" smtClean="0">
              <a:sym typeface="Wingdings" pitchFamily="2" charset="2"/>
            </a:endParaRPr>
          </a:p>
        </p:txBody>
      </p:sp>
      <p:pic>
        <p:nvPicPr>
          <p:cNvPr id="1026" name="Picture 2" descr="Attēlu rezultāti vaicājumam “homeless”"/>
          <p:cNvPicPr>
            <a:picLocks noChangeAspect="1" noChangeArrowheads="1"/>
          </p:cNvPicPr>
          <p:nvPr/>
        </p:nvPicPr>
        <p:blipFill>
          <a:blip r:embed="rId2" cstate="print"/>
          <a:srcRect t="23513"/>
          <a:stretch>
            <a:fillRect/>
          </a:stretch>
        </p:blipFill>
        <p:spPr bwMode="auto">
          <a:xfrm>
            <a:off x="785786" y="3643314"/>
            <a:ext cx="7429552" cy="32146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ssolve">
                                      <p:cBhvr>
                                        <p:cTn id="15" dur="500"/>
                                        <p:tgtEl>
                                          <p:spTgt spid="3">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dissolve">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3"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20713"/>
            <a:ext cx="9144000" cy="2677656"/>
          </a:xfrm>
          <a:prstGeom prst="rect">
            <a:avLst/>
          </a:prstGeom>
          <a:noFill/>
          <a:ln w="9525">
            <a:noFill/>
            <a:miter lim="800000"/>
            <a:headEnd/>
            <a:tailEnd/>
          </a:ln>
        </p:spPr>
        <p:txBody>
          <a:bodyPr wrap="square">
            <a:spAutoFit/>
          </a:bodyPr>
          <a:lstStyle/>
          <a:p>
            <a:pPr>
              <a:buFontTx/>
              <a:buChar char="•"/>
            </a:pPr>
            <a:r>
              <a:rPr lang="lv-LV" sz="2800" b="1" dirty="0" smtClean="0"/>
              <a:t>Kristus</a:t>
            </a:r>
            <a:r>
              <a:rPr lang="lv-LV" sz="2800" dirty="0" smtClean="0"/>
              <a:t> ne tikai </a:t>
            </a:r>
            <a:r>
              <a:rPr lang="lv-LV" sz="2800" b="1" dirty="0" smtClean="0"/>
              <a:t>dāvā</a:t>
            </a:r>
            <a:r>
              <a:rPr lang="lv-LV" sz="2800" dirty="0" smtClean="0"/>
              <a:t> mums </a:t>
            </a:r>
            <a:r>
              <a:rPr lang="lv-LV" sz="2800" b="1" dirty="0" smtClean="0"/>
              <a:t>mūžīgo dzīvību</a:t>
            </a:r>
            <a:r>
              <a:rPr lang="lv-LV" sz="2800" dirty="0" smtClean="0"/>
              <a:t>, Viņš grib mūs </a:t>
            </a:r>
            <a:r>
              <a:rPr lang="lv-LV" sz="2800" b="1" dirty="0" smtClean="0"/>
              <a:t>mācīt</a:t>
            </a:r>
            <a:r>
              <a:rPr lang="lv-LV" sz="2800" dirty="0" smtClean="0"/>
              <a:t>, kā mēs </a:t>
            </a:r>
            <a:r>
              <a:rPr lang="lv-LV" sz="2800" b="1" dirty="0" smtClean="0"/>
              <a:t>varam dzīvot </a:t>
            </a:r>
            <a:r>
              <a:rPr lang="lv-LV" sz="2800" dirty="0" smtClean="0"/>
              <a:t>šo dzīvi pēc iespējas </a:t>
            </a:r>
            <a:r>
              <a:rPr lang="lv-LV" sz="2800" b="1" dirty="0" smtClean="0"/>
              <a:t>laimīgāku</a:t>
            </a:r>
            <a:r>
              <a:rPr lang="lv-LV" sz="2800" dirty="0" smtClean="0"/>
              <a:t> gan sev, gan arī saviem </a:t>
            </a:r>
            <a:r>
              <a:rPr lang="lv-LV" sz="2800" b="1" dirty="0" smtClean="0"/>
              <a:t>tuviniekiem</a:t>
            </a:r>
            <a:r>
              <a:rPr lang="lv-LV" sz="2800" dirty="0" smtClean="0"/>
              <a:t>!</a:t>
            </a:r>
            <a:endParaRPr lang="lv-LV" sz="2800" dirty="0"/>
          </a:p>
          <a:p>
            <a:pPr>
              <a:buFontTx/>
              <a:buChar char="•"/>
            </a:pPr>
            <a:r>
              <a:rPr lang="lv-LV" sz="2800" dirty="0" smtClean="0"/>
              <a:t>Pāvils mūs </a:t>
            </a:r>
            <a:r>
              <a:rPr lang="lv-LV" sz="2800" b="1" dirty="0" smtClean="0"/>
              <a:t>aicina domāt </a:t>
            </a:r>
            <a:r>
              <a:rPr lang="lv-LV" sz="2800" dirty="0" smtClean="0"/>
              <a:t>par mūsu </a:t>
            </a:r>
            <a:r>
              <a:rPr lang="lv-LV" sz="2800" b="1" dirty="0" smtClean="0"/>
              <a:t>rīcības sekām</a:t>
            </a:r>
            <a:r>
              <a:rPr lang="lv-LV" sz="2800" dirty="0" smtClean="0"/>
              <a:t>, lai dzīvojam </a:t>
            </a:r>
            <a:r>
              <a:rPr lang="lv-LV" sz="2800" b="1" dirty="0" smtClean="0"/>
              <a:t>kristieša cienīgu dzīvi </a:t>
            </a:r>
            <a:r>
              <a:rPr lang="lv-LV" sz="2800" dirty="0" smtClean="0"/>
              <a:t>citiem par </a:t>
            </a:r>
            <a:r>
              <a:rPr lang="lv-LV" sz="2800" b="1" dirty="0" smtClean="0"/>
              <a:t>labu liecību </a:t>
            </a:r>
            <a:r>
              <a:rPr lang="lv-LV" sz="2800" dirty="0" smtClean="0"/>
              <a:t>un arī </a:t>
            </a:r>
            <a:r>
              <a:rPr lang="lv-LV" sz="2800" b="1" dirty="0" smtClean="0"/>
              <a:t>savu dzīvi nebojājot</a:t>
            </a:r>
            <a:r>
              <a:rPr lang="lv-LV" sz="2800" dirty="0" smtClean="0"/>
              <a:t>, bet </a:t>
            </a:r>
            <a:r>
              <a:rPr lang="lv-LV" sz="2800" b="1" dirty="0" smtClean="0"/>
              <a:t>darot laimīgu</a:t>
            </a:r>
            <a:r>
              <a:rPr lang="lv-LV" sz="2800" dirty="0" smtClean="0"/>
              <a:t>! </a:t>
            </a:r>
            <a:r>
              <a:rPr lang="lv-LV" sz="2800" dirty="0"/>
              <a:t>Āmen</a:t>
            </a:r>
          </a:p>
        </p:txBody>
      </p:sp>
      <p:pic>
        <p:nvPicPr>
          <p:cNvPr id="5" name="Picture 4" descr="Attēlu rezultāti vaicājumam “christian life”"/>
          <p:cNvPicPr>
            <a:picLocks noChangeAspect="1" noChangeArrowheads="1"/>
          </p:cNvPicPr>
          <p:nvPr/>
        </p:nvPicPr>
        <p:blipFill>
          <a:blip r:embed="rId2"/>
          <a:srcRect/>
          <a:stretch>
            <a:fillRect/>
          </a:stretch>
        </p:blipFill>
        <p:spPr bwMode="auto">
          <a:xfrm>
            <a:off x="500034" y="3286125"/>
            <a:ext cx="8643966" cy="3533362"/>
          </a:xfrm>
          <a:prstGeom prst="rect">
            <a:avLst/>
          </a:prstGeom>
          <a:ln>
            <a:noFill/>
          </a:ln>
          <a:effectLst>
            <a:softEdge rad="112500"/>
          </a:effectLst>
        </p:spPr>
      </p:pic>
      <p:pic>
        <p:nvPicPr>
          <p:cNvPr id="6" name="Picture 2" descr="Attēlu rezultāti vaicājumam “christian life”"/>
          <p:cNvPicPr>
            <a:picLocks noChangeAspect="1" noChangeArrowheads="1"/>
          </p:cNvPicPr>
          <p:nvPr/>
        </p:nvPicPr>
        <p:blipFill>
          <a:blip r:embed="rId3"/>
          <a:srcRect r="52230"/>
          <a:stretch>
            <a:fillRect/>
          </a:stretch>
        </p:blipFill>
        <p:spPr bwMode="auto">
          <a:xfrm>
            <a:off x="0" y="3243446"/>
            <a:ext cx="3485442" cy="358077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13082</TotalTime>
  <Words>778</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Rom.12:9-21 Kristīga dzīve</vt:lpstr>
      <vt:lpstr>Rom.12:9-21 Kristīga dzīve</vt:lpstr>
      <vt:lpstr>Slide 3</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100</cp:revision>
  <dcterms:created xsi:type="dcterms:W3CDTF">2010-10-07T14:46:11Z</dcterms:created>
  <dcterms:modified xsi:type="dcterms:W3CDTF">2019-01-26T20:50:02Z</dcterms:modified>
</cp:coreProperties>
</file>