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82" r:id="rId2"/>
    <p:sldId id="281" r:id="rId3"/>
    <p:sldId id="279" r:id="rId4"/>
    <p:sldId id="261" r:id="rId5"/>
    <p:sldId id="283" r:id="rId6"/>
    <p:sldId id="284" r:id="rId7"/>
    <p:sldId id="285" r:id="rId8"/>
    <p:sldId id="288" r:id="rId9"/>
    <p:sldId id="289" r:id="rId10"/>
    <p:sldId id="272" r:id="rId11"/>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221" autoAdjust="0"/>
    <p:restoredTop sz="94660"/>
  </p:normalViewPr>
  <p:slideViewPr>
    <p:cSldViewPr>
      <p:cViewPr varScale="1">
        <p:scale>
          <a:sx n="48" d="100"/>
          <a:sy n="48" d="100"/>
        </p:scale>
        <p:origin x="-5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atin typeface="Arial" pitchFamily="34" charset="0"/>
              </a:defRPr>
            </a:lvl1pPr>
          </a:lstStyle>
          <a:p>
            <a:pPr>
              <a:defRPr/>
            </a:pPr>
            <a:fld id="{21FA6F29-D211-46CA-87B5-1932EBEE0C8D}" type="datetimeFigureOut">
              <a:rPr lang="en-US"/>
              <a:pPr>
                <a:defRPr/>
              </a:pPr>
              <a:t>10/20/2018</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atin typeface="Arial" pitchFamily="34" charset="0"/>
              </a:defRPr>
            </a:lvl1pPr>
          </a:lstStyle>
          <a:p>
            <a:pPr>
              <a:defRPr/>
            </a:pPr>
            <a:fld id="{A6F7E932-B6BD-4118-A860-5E1F13B5FCCF}"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227ACEA9-D9A6-40D7-9375-317110E798ED}"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1930D215-32FB-48E4-A27C-226F0EAC50D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DB171687-2A92-4DE1-AE52-CB815689597B}"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DA96137-D4FE-489C-9F18-2CD2D1F0A322}"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6D84495-42BC-4DDD-8DA5-AAD9271375D3}"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272DEFA2-D589-4FAB-981D-FD9E3EF04B5D}"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701506A0-5C3C-4754-9A62-0E19E9140807}"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B59BF5F1-DC73-4ED4-841E-DEAB6EBD4312}"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C9CA8822-3383-472D-A6E4-D9A9094DAD83}"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A276D23-C03F-49C6-AAB8-B87DE146954D}"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CD9226EA-CA0D-45D0-9BFD-10C91D67EE0B}"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162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D2752885-88F6-4898-A9E5-55D5FECAA686}"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320675" y="0"/>
            <a:ext cx="8894763" cy="1071563"/>
          </a:xfrm>
        </p:spPr>
        <p:txBody>
          <a:bodyPr/>
          <a:lstStyle/>
          <a:p>
            <a:pPr eaLnBrk="1" hangingPunct="1"/>
            <a:r>
              <a:rPr lang="lv-LV" b="1" dirty="0" smtClean="0"/>
              <a:t>Mt.18:15-22 Ja brālis grēko</a:t>
            </a:r>
          </a:p>
        </p:txBody>
      </p:sp>
      <p:pic>
        <p:nvPicPr>
          <p:cNvPr id="2051" name="Picture 3" descr="DOVE019"/>
          <p:cNvPicPr>
            <a:picLocks noChangeAspect="1" noChangeArrowheads="1"/>
          </p:cNvPicPr>
          <p:nvPr/>
        </p:nvPicPr>
        <p:blipFill>
          <a:blip r:embed="rId2"/>
          <a:srcRect/>
          <a:stretch>
            <a:fillRect/>
          </a:stretch>
        </p:blipFill>
        <p:spPr bwMode="auto">
          <a:xfrm>
            <a:off x="71438" y="73025"/>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358082" y="0"/>
            <a:ext cx="1785918" cy="400110"/>
          </a:xfrm>
          <a:prstGeom prst="rect">
            <a:avLst/>
          </a:prstGeom>
          <a:noFill/>
          <a:ln w="9525">
            <a:noFill/>
            <a:miter lim="800000"/>
            <a:headEnd/>
            <a:tailEnd/>
          </a:ln>
        </p:spPr>
        <p:txBody>
          <a:bodyPr wrap="square">
            <a:spAutoFit/>
          </a:bodyPr>
          <a:lstStyle/>
          <a:p>
            <a:pPr>
              <a:spcBef>
                <a:spcPct val="50000"/>
              </a:spcBef>
            </a:pPr>
            <a:r>
              <a:rPr lang="lv-LV" sz="2000" dirty="0" smtClean="0"/>
              <a:t>21.okt.2018.</a:t>
            </a:r>
            <a:endParaRPr lang="lv-LV" sz="2000" dirty="0"/>
          </a:p>
        </p:txBody>
      </p:sp>
      <p:sp>
        <p:nvSpPr>
          <p:cNvPr id="2053" name="Rectangle 3"/>
          <p:cNvSpPr>
            <a:spLocks noChangeArrowheads="1"/>
          </p:cNvSpPr>
          <p:nvPr/>
        </p:nvSpPr>
        <p:spPr bwMode="auto">
          <a:xfrm>
            <a:off x="5580063" y="765175"/>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a:latin typeface="Verdana" pitchFamily="34" charset="0"/>
              </a:rPr>
              <a:t>māc. Roberts Otomers</a:t>
            </a:r>
          </a:p>
        </p:txBody>
      </p:sp>
      <p:sp>
        <p:nvSpPr>
          <p:cNvPr id="2054" name="Slide Number Placeholder 5"/>
          <p:cNvSpPr>
            <a:spLocks noGrp="1"/>
          </p:cNvSpPr>
          <p:nvPr>
            <p:ph type="sldNum" sz="quarter" idx="12"/>
          </p:nvPr>
        </p:nvSpPr>
        <p:spPr>
          <a:noFill/>
        </p:spPr>
        <p:txBody>
          <a:bodyPr/>
          <a:lstStyle/>
          <a:p>
            <a:fld id="{29E9E80D-EB59-453B-A15C-22AE59C77BC8}" type="slidenum">
              <a:rPr lang="lv-LV" smtClean="0"/>
              <a:pPr/>
              <a:t>1</a:t>
            </a:fld>
            <a:endParaRPr lang="lv-LV" smtClean="0"/>
          </a:p>
        </p:txBody>
      </p:sp>
      <p:pic>
        <p:nvPicPr>
          <p:cNvPr id="7" name="Picture 2" descr="http://t0.gstatic.com/images?q=tbn:ANd9GcQPBtrGMHF4ZabNmdq5q-RqoJlWLiDsatsVkHsGNXV2_hGJXyQakA"/>
          <p:cNvPicPr>
            <a:picLocks noChangeAspect="1" noChangeArrowheads="1"/>
          </p:cNvPicPr>
          <p:nvPr/>
        </p:nvPicPr>
        <p:blipFill>
          <a:blip r:embed="rId3" cstate="print"/>
          <a:srcRect/>
          <a:stretch>
            <a:fillRect/>
          </a:stretch>
        </p:blipFill>
        <p:spPr bwMode="auto">
          <a:xfrm>
            <a:off x="571472" y="1428736"/>
            <a:ext cx="8001024" cy="464347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1267"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1268" name="Slide Number Placeholder 3"/>
          <p:cNvSpPr>
            <a:spLocks noGrp="1"/>
          </p:cNvSpPr>
          <p:nvPr>
            <p:ph type="sldNum" sz="quarter" idx="12"/>
          </p:nvPr>
        </p:nvSpPr>
        <p:spPr>
          <a:noFill/>
        </p:spPr>
        <p:txBody>
          <a:bodyPr/>
          <a:lstStyle/>
          <a:p>
            <a:fld id="{B59480F0-572A-424D-AEEE-E8F572984EF3}" type="slidenum">
              <a:rPr lang="lv-LV" smtClean="0"/>
              <a:pPr/>
              <a:t>10</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100013"/>
            <a:ext cx="8964612" cy="885826"/>
          </a:xfrm>
        </p:spPr>
        <p:txBody>
          <a:bodyPr/>
          <a:lstStyle/>
          <a:p>
            <a:pPr eaLnBrk="1" hangingPunct="1"/>
            <a:r>
              <a:rPr lang="lv-LV" b="1" dirty="0" smtClean="0"/>
              <a:t>Mt.18:15-22 Ja brālis grēko</a:t>
            </a:r>
            <a:endParaRPr lang="lv-LV" dirty="0" smtClean="0"/>
          </a:p>
        </p:txBody>
      </p:sp>
      <p:pic>
        <p:nvPicPr>
          <p:cNvPr id="3075" name="Picture 3" descr="DOVE019"/>
          <p:cNvPicPr>
            <a:picLocks noChangeAspect="1" noChangeArrowheads="1"/>
          </p:cNvPicPr>
          <p:nvPr/>
        </p:nvPicPr>
        <p:blipFill>
          <a:blip r:embed="rId2"/>
          <a:srcRect/>
          <a:stretch>
            <a:fillRect/>
          </a:stretch>
        </p:blipFill>
        <p:spPr bwMode="auto">
          <a:xfrm>
            <a:off x="-17463" y="73025"/>
            <a:ext cx="485776" cy="692150"/>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C2FB5D30-2FAB-41B2-BCB2-F73A6A468142}" type="slidenum">
              <a:rPr lang="lv-LV" smtClean="0"/>
              <a:pPr/>
              <a:t>2</a:t>
            </a:fld>
            <a:endParaRPr lang="lv-LV" smtClean="0"/>
          </a:p>
        </p:txBody>
      </p:sp>
      <p:sp>
        <p:nvSpPr>
          <p:cNvPr id="3077" name="Rectangle 6"/>
          <p:cNvSpPr>
            <a:spLocks noChangeArrowheads="1"/>
          </p:cNvSpPr>
          <p:nvPr/>
        </p:nvSpPr>
        <p:spPr bwMode="auto">
          <a:xfrm>
            <a:off x="0" y="725488"/>
            <a:ext cx="9144000" cy="5632450"/>
          </a:xfrm>
          <a:prstGeom prst="rect">
            <a:avLst/>
          </a:prstGeom>
          <a:noFill/>
          <a:ln w="9525">
            <a:noFill/>
            <a:miter lim="800000"/>
            <a:headEnd/>
            <a:tailEnd/>
          </a:ln>
        </p:spPr>
        <p:txBody>
          <a:bodyPr>
            <a:spAutoFit/>
          </a:bodyPr>
          <a:lstStyle/>
          <a:p>
            <a:pPr algn="just"/>
            <a:r>
              <a:rPr lang="lv-LV" sz="2400" dirty="0"/>
              <a:t>15 Ja tavs brālis pret tevi grēko, tad ej un uzrādi viņa vainu, kad esat divatā; ja viņš tevi klausa, tu savu brāli esi atguvis. 16 Ja viņš tevi neklausa, tad ņem līdzi vēl vienu vai divus, lai no divu vai trīs liecinieku mutes katrs vārds tiek apstiprināts. 17 Ja viņš tos neklausa, tad saki to draudzei; un, ja viņš neklausa draudzi, tad uzskati viņu par pagānu vai muitnieku. 18 Es jums saku: patiesi, ko vien jūs virs zemes siesiet, tas būs siets arī debesīs; un, ko vien jūs virs zemes atraisīsiet, tas būs atraisīts arī debesīs. 19 Un vēl es jums saku: ja divi no jums virs zemes vienprātīgi kaut ko lūgs, tad mans debesu Tēvs viņiem to piešķirs. 20 Jo, kur divi vai trīs ir sapulcējušies manā vārdā, tur arī es esmu viņu vidū.“ </a:t>
            </a:r>
            <a:r>
              <a:rPr lang="lv-LV" sz="2400" dirty="0" smtClean="0"/>
              <a:t>21 </a:t>
            </a:r>
            <a:r>
              <a:rPr lang="lv-LV" sz="2400" dirty="0"/>
              <a:t>Tad Pēteris piegāja viņam klāt un jautāja: "Cik reižu man jāpiedod savam brālim, kas grēko pret mani? Vai pietiek līdz septiņām reizēm?" 22 Jēzus viņam atbildēja: "Es tev nesaku: līdz septiņām reizēm, bet gan: līdz septiņdesmit reiz septiņām.</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Ievads</a:t>
            </a:r>
          </a:p>
        </p:txBody>
      </p:sp>
      <p:sp>
        <p:nvSpPr>
          <p:cNvPr id="7" name="Rectangle 6"/>
          <p:cNvSpPr>
            <a:spLocks noChangeArrowheads="1"/>
          </p:cNvSpPr>
          <p:nvPr/>
        </p:nvSpPr>
        <p:spPr bwMode="auto">
          <a:xfrm>
            <a:off x="0" y="1500174"/>
            <a:ext cx="4857752" cy="4524315"/>
          </a:xfrm>
          <a:prstGeom prst="rect">
            <a:avLst/>
          </a:prstGeom>
          <a:noFill/>
          <a:ln w="9525">
            <a:noFill/>
            <a:miter lim="800000"/>
            <a:headEnd/>
            <a:tailEnd/>
          </a:ln>
        </p:spPr>
        <p:txBody>
          <a:bodyPr wrap="square">
            <a:spAutoFit/>
          </a:bodyPr>
          <a:lstStyle/>
          <a:p>
            <a:pPr>
              <a:buFontTx/>
              <a:buChar char="•"/>
            </a:pPr>
            <a:r>
              <a:rPr lang="lv-LV" sz="3200" dirty="0" smtClean="0"/>
              <a:t>Ko darīt ja redzi kādu </a:t>
            </a:r>
            <a:r>
              <a:rPr lang="lv-LV" sz="3200" b="1" dirty="0" smtClean="0"/>
              <a:t>tuvu cilvēku grēkojam</a:t>
            </a:r>
            <a:r>
              <a:rPr lang="lv-LV" sz="3200" dirty="0" smtClean="0"/>
              <a:t>?</a:t>
            </a:r>
          </a:p>
          <a:p>
            <a:pPr>
              <a:buFontTx/>
              <a:buChar char="•"/>
            </a:pPr>
            <a:r>
              <a:rPr lang="lv-LV" sz="3200" dirty="0" smtClean="0"/>
              <a:t>Kā viņam </a:t>
            </a:r>
            <a:r>
              <a:rPr lang="lv-LV" sz="3200" b="1" dirty="0" smtClean="0"/>
              <a:t>palīdzēt</a:t>
            </a:r>
            <a:r>
              <a:rPr lang="lv-LV" sz="3200" dirty="0" smtClean="0"/>
              <a:t>?</a:t>
            </a:r>
          </a:p>
          <a:p>
            <a:pPr>
              <a:buFontTx/>
              <a:buChar char="•"/>
            </a:pPr>
            <a:r>
              <a:rPr lang="lv-LV" sz="3200" b="1" dirty="0" smtClean="0"/>
              <a:t>Klusēt</a:t>
            </a:r>
            <a:r>
              <a:rPr lang="lv-LV" sz="3200" dirty="0" smtClean="0"/>
              <a:t> vai tomēr kaut ko </a:t>
            </a:r>
            <a:r>
              <a:rPr lang="lv-LV" sz="3200" b="1" dirty="0" smtClean="0"/>
              <a:t>sacīt</a:t>
            </a:r>
            <a:r>
              <a:rPr lang="lv-LV" sz="3200" dirty="0" smtClean="0"/>
              <a:t>?</a:t>
            </a:r>
          </a:p>
          <a:p>
            <a:pPr>
              <a:buFontTx/>
              <a:buChar char="•"/>
            </a:pPr>
            <a:r>
              <a:rPr lang="lv-LV" sz="3200" dirty="0" smtClean="0"/>
              <a:t>Ja es </a:t>
            </a:r>
            <a:r>
              <a:rPr lang="lv-LV" sz="3200" b="1" dirty="0" smtClean="0"/>
              <a:t>klusēšu</a:t>
            </a:r>
            <a:r>
              <a:rPr lang="lv-LV" sz="3200" dirty="0" smtClean="0"/>
              <a:t> un neko </a:t>
            </a:r>
            <a:r>
              <a:rPr lang="lv-LV" sz="3200" b="1" dirty="0" smtClean="0"/>
              <a:t>nesacīšu</a:t>
            </a:r>
            <a:r>
              <a:rPr lang="lv-LV" sz="3200" dirty="0" smtClean="0"/>
              <a:t>, vai </a:t>
            </a:r>
            <a:r>
              <a:rPr lang="lv-LV" sz="3200" b="1" dirty="0" smtClean="0"/>
              <a:t>lietas</a:t>
            </a:r>
            <a:r>
              <a:rPr lang="lv-LV" sz="3200" dirty="0" smtClean="0"/>
              <a:t> </a:t>
            </a:r>
            <a:r>
              <a:rPr lang="lv-LV" sz="3200" b="1" dirty="0" smtClean="0"/>
              <a:t>atrisināsies pašas no sevis</a:t>
            </a:r>
            <a:r>
              <a:rPr lang="lv-LV" sz="3200" dirty="0" smtClean="0"/>
              <a:t>?</a:t>
            </a:r>
            <a:endParaRPr lang="lv-LV" sz="3200" dirty="0"/>
          </a:p>
        </p:txBody>
      </p:sp>
      <p:sp>
        <p:nvSpPr>
          <p:cNvPr id="4100" name="Slide Number Placeholder 3"/>
          <p:cNvSpPr>
            <a:spLocks noGrp="1"/>
          </p:cNvSpPr>
          <p:nvPr>
            <p:ph type="sldNum" sz="quarter" idx="12"/>
          </p:nvPr>
        </p:nvSpPr>
        <p:spPr>
          <a:noFill/>
        </p:spPr>
        <p:txBody>
          <a:bodyPr/>
          <a:lstStyle/>
          <a:p>
            <a:fld id="{2658F5CD-45CC-47A7-AEBE-B503B0744625}" type="slidenum">
              <a:rPr lang="lv-LV" smtClean="0"/>
              <a:pPr/>
              <a:t>3</a:t>
            </a:fld>
            <a:endParaRPr lang="lv-LV" smtClean="0"/>
          </a:p>
        </p:txBody>
      </p:sp>
      <p:pic>
        <p:nvPicPr>
          <p:cNvPr id="5" name="Picture 2" descr="http://t0.gstatic.com/images?q=tbn:ANd9GcQPBtrGMHF4ZabNmdq5q-RqoJlWLiDsatsVkHsGNXV2_hGJXyQakA"/>
          <p:cNvPicPr>
            <a:picLocks noChangeAspect="1" noChangeArrowheads="1"/>
          </p:cNvPicPr>
          <p:nvPr/>
        </p:nvPicPr>
        <p:blipFill>
          <a:blip r:embed="rId2" cstate="print"/>
          <a:srcRect/>
          <a:stretch>
            <a:fillRect/>
          </a:stretch>
        </p:blipFill>
        <p:spPr bwMode="auto">
          <a:xfrm>
            <a:off x="5000628" y="857232"/>
            <a:ext cx="4143372" cy="573025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nSpc>
                <a:spcPct val="80000"/>
              </a:lnSpc>
              <a:buFontTx/>
              <a:buNone/>
            </a:pPr>
            <a:r>
              <a:rPr lang="lv-LV" sz="2800" i="1" smtClean="0"/>
              <a:t>15 Ja tavs brālis pret tevi grēko, tad ej un uzrādi viņa vainu, kad esat divatā; ja viņš tevi klausa, tu savu brāli esi atguvis.</a:t>
            </a:r>
          </a:p>
        </p:txBody>
      </p:sp>
      <p:sp>
        <p:nvSpPr>
          <p:cNvPr id="7" name="Rectangle 6"/>
          <p:cNvSpPr>
            <a:spLocks noChangeArrowheads="1"/>
          </p:cNvSpPr>
          <p:nvPr/>
        </p:nvSpPr>
        <p:spPr bwMode="auto">
          <a:xfrm>
            <a:off x="0" y="1020763"/>
            <a:ext cx="6572250" cy="5837237"/>
          </a:xfrm>
          <a:prstGeom prst="rect">
            <a:avLst/>
          </a:prstGeom>
          <a:noFill/>
          <a:ln w="9525">
            <a:noFill/>
            <a:miter lim="800000"/>
            <a:headEnd/>
            <a:tailEnd/>
          </a:ln>
        </p:spPr>
        <p:txBody>
          <a:bodyPr>
            <a:spAutoFit/>
          </a:bodyPr>
          <a:lstStyle/>
          <a:p>
            <a:pPr>
              <a:lnSpc>
                <a:spcPts val="3200"/>
              </a:lnSpc>
              <a:buFontTx/>
              <a:buChar char="•"/>
            </a:pPr>
            <a:r>
              <a:rPr lang="lv-LV" sz="2800"/>
              <a:t>Parasti, kad </a:t>
            </a:r>
            <a:r>
              <a:rPr lang="lv-LV" sz="2800" b="1"/>
              <a:t>ticības brālis sagrēkojis</a:t>
            </a:r>
            <a:r>
              <a:rPr lang="lv-LV" sz="2800"/>
              <a:t>, it sevišķi, ja pret tevi, tad tā </a:t>
            </a:r>
            <a:r>
              <a:rPr lang="lv-LV" sz="2800" b="1"/>
              <a:t>dabiskā vēlme </a:t>
            </a:r>
            <a:r>
              <a:rPr lang="lv-LV" sz="2800"/>
              <a:t>ir vai nu par šo </a:t>
            </a:r>
            <a:r>
              <a:rPr lang="lv-LV" sz="2800" b="1"/>
              <a:t>grēku aizmirst </a:t>
            </a:r>
            <a:r>
              <a:rPr lang="lv-LV" sz="2800"/>
              <a:t>un </a:t>
            </a:r>
            <a:r>
              <a:rPr lang="lv-LV" sz="2800" b="1"/>
              <a:t>izlikties</a:t>
            </a:r>
            <a:r>
              <a:rPr lang="lv-LV" sz="2800"/>
              <a:t>, ka tā </a:t>
            </a:r>
            <a:r>
              <a:rPr lang="lv-LV" sz="2800" b="1"/>
              <a:t>nav bijis </a:t>
            </a:r>
            <a:r>
              <a:rPr lang="lv-LV" sz="2800"/>
              <a:t>vai arī šo otru cilvēku </a:t>
            </a:r>
            <a:r>
              <a:rPr lang="lv-LV" sz="2800" b="1"/>
              <a:t>publiski pazemot</a:t>
            </a:r>
            <a:r>
              <a:rPr lang="lv-LV" sz="2800"/>
              <a:t>.</a:t>
            </a:r>
          </a:p>
          <a:p>
            <a:pPr>
              <a:lnSpc>
                <a:spcPts val="3200"/>
              </a:lnSpc>
              <a:buFontTx/>
              <a:buChar char="•"/>
            </a:pPr>
            <a:r>
              <a:rPr lang="lv-LV" sz="2800"/>
              <a:t>Bet Jēzus parāda </a:t>
            </a:r>
            <a:r>
              <a:rPr lang="lv-LV" sz="2800" b="1"/>
              <a:t>vislabāko variantu</a:t>
            </a:r>
            <a:r>
              <a:rPr lang="lv-LV" sz="2800"/>
              <a:t>, </a:t>
            </a:r>
            <a:r>
              <a:rPr lang="lv-LV" sz="2800" b="1"/>
              <a:t>ar ko sākt </a:t>
            </a:r>
            <a:r>
              <a:rPr lang="lv-LV" sz="2800"/>
              <a:t>- ar </a:t>
            </a:r>
            <a:r>
              <a:rPr lang="lv-LV" sz="2800" b="1"/>
              <a:t>privātu sarunu</a:t>
            </a:r>
            <a:r>
              <a:rPr lang="lv-LV" sz="2800"/>
              <a:t>.</a:t>
            </a:r>
          </a:p>
          <a:p>
            <a:pPr>
              <a:lnSpc>
                <a:spcPts val="3200"/>
              </a:lnSpc>
              <a:buFontTx/>
              <a:buChar char="•"/>
            </a:pPr>
            <a:r>
              <a:rPr lang="lv-LV" sz="2800" b="1"/>
              <a:t>Mērķis</a:t>
            </a:r>
            <a:r>
              <a:rPr lang="lv-LV" sz="2800"/>
              <a:t> ir </a:t>
            </a:r>
            <a:r>
              <a:rPr lang="lv-LV" sz="2800" b="1"/>
              <a:t>dvēseļu pestīšana </a:t>
            </a:r>
            <a:r>
              <a:rPr lang="lv-LV" sz="2800"/>
              <a:t>un </a:t>
            </a:r>
            <a:r>
              <a:rPr lang="lv-LV" sz="2800" b="1"/>
              <a:t>sadraudzība</a:t>
            </a:r>
            <a:r>
              <a:rPr lang="lv-LV" sz="2800"/>
              <a:t>, lai </a:t>
            </a:r>
            <a:r>
              <a:rPr lang="lv-LV" sz="2800" b="1"/>
              <a:t>brālis</a:t>
            </a:r>
            <a:r>
              <a:rPr lang="lv-LV" sz="2800"/>
              <a:t> lūgtu </a:t>
            </a:r>
            <a:r>
              <a:rPr lang="lv-LV" sz="2800" b="1"/>
              <a:t>piedošanu</a:t>
            </a:r>
            <a:r>
              <a:rPr lang="lv-LV" sz="2800"/>
              <a:t> un </a:t>
            </a:r>
            <a:r>
              <a:rPr lang="lv-LV" sz="2800" b="1"/>
              <a:t>pārstātu grēkot</a:t>
            </a:r>
            <a:r>
              <a:rPr lang="lv-LV" sz="2800"/>
              <a:t>.</a:t>
            </a:r>
          </a:p>
          <a:p>
            <a:pPr>
              <a:lnSpc>
                <a:spcPts val="3200"/>
              </a:lnSpc>
              <a:buFontTx/>
              <a:buChar char="•"/>
            </a:pPr>
            <a:r>
              <a:rPr lang="lv-LV" sz="2800"/>
              <a:t>Ja tiešām kāds </a:t>
            </a:r>
            <a:r>
              <a:rPr lang="lv-LV" sz="2800" b="1"/>
              <a:t>brālis</a:t>
            </a:r>
            <a:r>
              <a:rPr lang="lv-LV" sz="2800"/>
              <a:t> </a:t>
            </a:r>
            <a:r>
              <a:rPr lang="lv-LV" sz="2800" b="1"/>
              <a:t>uzrāda</a:t>
            </a:r>
            <a:r>
              <a:rPr lang="lv-LV" sz="2800"/>
              <a:t> jūsu </a:t>
            </a:r>
            <a:r>
              <a:rPr lang="lv-LV" sz="2800" b="1"/>
              <a:t>grēku mīlestībā</a:t>
            </a:r>
            <a:r>
              <a:rPr lang="lv-LV" sz="2800"/>
              <a:t>, tad patiešām tas </a:t>
            </a:r>
            <a:r>
              <a:rPr lang="lv-LV" sz="2800" b="1"/>
              <a:t>augstu jānovērtē</a:t>
            </a:r>
            <a:r>
              <a:rPr lang="lv-LV" sz="2800"/>
              <a:t>, jo darot to </a:t>
            </a:r>
            <a:r>
              <a:rPr lang="lv-LV" sz="2800" b="1"/>
              <a:t>mīlestībā</a:t>
            </a:r>
            <a:r>
              <a:rPr lang="lv-LV" sz="2800"/>
              <a:t> tur vajag </a:t>
            </a:r>
            <a:r>
              <a:rPr lang="lv-LV" sz="2800" b="1"/>
              <a:t>lielu drosmi un rūpes.</a:t>
            </a:r>
            <a:endParaRPr lang="lv-LV" sz="2800"/>
          </a:p>
        </p:txBody>
      </p:sp>
      <p:sp>
        <p:nvSpPr>
          <p:cNvPr id="5124" name="Slide Number Placeholder 3"/>
          <p:cNvSpPr>
            <a:spLocks noGrp="1"/>
          </p:cNvSpPr>
          <p:nvPr>
            <p:ph type="sldNum" sz="quarter" idx="12"/>
          </p:nvPr>
        </p:nvSpPr>
        <p:spPr>
          <a:noFill/>
        </p:spPr>
        <p:txBody>
          <a:bodyPr/>
          <a:lstStyle/>
          <a:p>
            <a:fld id="{FE9C77E0-0479-4F67-9133-A2091DA4AFD1}" type="slidenum">
              <a:rPr lang="lv-LV" smtClean="0"/>
              <a:pPr/>
              <a:t>4</a:t>
            </a:fld>
            <a:endParaRPr lang="lv-LV" smtClean="0"/>
          </a:p>
        </p:txBody>
      </p:sp>
      <p:pic>
        <p:nvPicPr>
          <p:cNvPr id="5" name="Picture 5"/>
          <p:cNvPicPr>
            <a:picLocks noChangeAspect="1" noChangeArrowheads="1"/>
          </p:cNvPicPr>
          <p:nvPr/>
        </p:nvPicPr>
        <p:blipFill>
          <a:blip r:embed="rId2" cstate="print"/>
          <a:srcRect/>
          <a:stretch>
            <a:fillRect/>
          </a:stretch>
        </p:blipFill>
        <p:spPr bwMode="auto">
          <a:xfrm>
            <a:off x="6643702" y="1142984"/>
            <a:ext cx="2500298" cy="205898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6" name="Picture 8"/>
          <p:cNvPicPr>
            <a:picLocks noChangeAspect="1" noChangeArrowheads="1"/>
          </p:cNvPicPr>
          <p:nvPr/>
        </p:nvPicPr>
        <p:blipFill>
          <a:blip r:embed="rId3" cstate="print"/>
          <a:srcRect l="9157" r="8425"/>
          <a:stretch>
            <a:fillRect/>
          </a:stretch>
        </p:blipFill>
        <p:spPr bwMode="auto">
          <a:xfrm>
            <a:off x="5715008" y="3500438"/>
            <a:ext cx="3428992" cy="242889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7" presetID="10" presetClass="entr" presetSubtype="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2000"/>
                                        <p:tgtEl>
                                          <p:spTgt spid="6"/>
                                        </p:tgtEl>
                                      </p:cBhvr>
                                    </p:animEffect>
                                  </p:childTnLst>
                                </p:cTn>
                              </p:par>
                            </p:childTnLst>
                          </p:cTn>
                        </p:par>
                        <p:par>
                          <p:cTn id="20" fill="hold">
                            <p:stCondLst>
                              <p:cond delay="4000"/>
                            </p:stCondLst>
                            <p:childTnLst>
                              <p:par>
                                <p:cTn id="21" presetID="2" presetClass="entr" presetSubtype="4" fill="hold" nodeType="afterEffect">
                                  <p:stCondLst>
                                    <p:cond delay="0"/>
                                  </p:stCondLst>
                                  <p:childTnLst>
                                    <p:set>
                                      <p:cBhvr>
                                        <p:cTn id="22" dur="1" fill="hold">
                                          <p:stCondLst>
                                            <p:cond delay="0"/>
                                          </p:stCondLst>
                                        </p:cTn>
                                        <p:tgtEl>
                                          <p:spTgt spid="7">
                                            <p:txEl>
                                              <p:pRg st="1" end="1"/>
                                            </p:txEl>
                                          </p:spTgt>
                                        </p:tgtEl>
                                        <p:attrNameLst>
                                          <p:attrName>style.visibility</p:attrName>
                                        </p:attrNameLst>
                                      </p:cBhvr>
                                      <p:to>
                                        <p:strVal val="visible"/>
                                      </p:to>
                                    </p:set>
                                    <p:anim calcmode="lin" valueType="num">
                                      <p:cBhvr additive="base">
                                        <p:cTn id="2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5" fill="hold">
                            <p:stCondLst>
                              <p:cond delay="4500"/>
                            </p:stCondLst>
                            <p:childTnLst>
                              <p:par>
                                <p:cTn id="26" presetID="2" presetClass="entr" presetSubtype="4" fill="hold" nodeType="afterEffect">
                                  <p:stCondLst>
                                    <p:cond delay="0"/>
                                  </p:stCondLst>
                                  <p:childTnLst>
                                    <p:set>
                                      <p:cBhvr>
                                        <p:cTn id="27" dur="1" fill="hold">
                                          <p:stCondLst>
                                            <p:cond delay="0"/>
                                          </p:stCondLst>
                                        </p:cTn>
                                        <p:tgtEl>
                                          <p:spTgt spid="7">
                                            <p:txEl>
                                              <p:pRg st="2" end="2"/>
                                            </p:txEl>
                                          </p:spTgt>
                                        </p:tgtEl>
                                        <p:attrNameLst>
                                          <p:attrName>style.visibility</p:attrName>
                                        </p:attrNameLst>
                                      </p:cBhvr>
                                      <p:to>
                                        <p:strVal val="visible"/>
                                      </p:to>
                                    </p:set>
                                    <p:anim calcmode="lin" valueType="num">
                                      <p:cBhvr additive="base">
                                        <p:cTn id="28"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0" fill="hold">
                            <p:stCondLst>
                              <p:cond delay="5000"/>
                            </p:stCondLst>
                            <p:childTnLst>
                              <p:par>
                                <p:cTn id="31" presetID="2" presetClass="entr" presetSubtype="4" fill="hold" nodeType="afterEffect">
                                  <p:stCondLst>
                                    <p:cond delay="0"/>
                                  </p:stCondLst>
                                  <p:childTnLst>
                                    <p:set>
                                      <p:cBhvr>
                                        <p:cTn id="32" dur="1" fill="hold">
                                          <p:stCondLst>
                                            <p:cond delay="0"/>
                                          </p:stCondLst>
                                        </p:cTn>
                                        <p:tgtEl>
                                          <p:spTgt spid="7">
                                            <p:txEl>
                                              <p:pRg st="3" end="3"/>
                                            </p:txEl>
                                          </p:spTgt>
                                        </p:tgtEl>
                                        <p:attrNameLst>
                                          <p:attrName>style.visibility</p:attrName>
                                        </p:attrNameLst>
                                      </p:cBhvr>
                                      <p:to>
                                        <p:strVal val="visible"/>
                                      </p:to>
                                    </p:set>
                                    <p:anim calcmode="lin" valueType="num">
                                      <p:cBhvr additive="base">
                                        <p:cTn id="33"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8"/>
          <p:cNvPicPr>
            <a:picLocks noChangeAspect="1" noChangeArrowheads="1"/>
          </p:cNvPicPr>
          <p:nvPr/>
        </p:nvPicPr>
        <p:blipFill>
          <a:blip r:embed="rId2" cstate="print"/>
          <a:srcRect/>
          <a:stretch>
            <a:fillRect/>
          </a:stretch>
        </p:blipFill>
        <p:spPr bwMode="auto">
          <a:xfrm>
            <a:off x="7108046" y="3286124"/>
            <a:ext cx="2035953" cy="271464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spcBef>
                <a:spcPct val="0"/>
              </a:spcBef>
              <a:buFontTx/>
              <a:buNone/>
            </a:pPr>
            <a:r>
              <a:rPr lang="lv-LV" sz="2800" i="1" smtClean="0"/>
              <a:t>16 Ja viņš tevi neklausa, tad ņem līdzi vēl vienu vai divus, lai no divu vai trīs liecinieku mutes katrs vārds tiek apstiprināts. 17 Ja viņš tos neklausa, tad saki to draudzei; un, ja viņš neklausa draudzi, tad uzskati viņu par pagānu vai muitnieku.</a:t>
            </a:r>
          </a:p>
        </p:txBody>
      </p:sp>
      <p:sp>
        <p:nvSpPr>
          <p:cNvPr id="7" name="Rectangle 6"/>
          <p:cNvSpPr>
            <a:spLocks noChangeArrowheads="1"/>
          </p:cNvSpPr>
          <p:nvPr/>
        </p:nvSpPr>
        <p:spPr bwMode="auto">
          <a:xfrm>
            <a:off x="0" y="1785938"/>
            <a:ext cx="7215188" cy="5094287"/>
          </a:xfrm>
          <a:prstGeom prst="rect">
            <a:avLst/>
          </a:prstGeom>
          <a:noFill/>
          <a:ln w="9525">
            <a:noFill/>
            <a:miter lim="800000"/>
            <a:headEnd/>
            <a:tailEnd/>
          </a:ln>
        </p:spPr>
        <p:txBody>
          <a:bodyPr>
            <a:spAutoFit/>
          </a:bodyPr>
          <a:lstStyle/>
          <a:p>
            <a:pPr>
              <a:lnSpc>
                <a:spcPts val="3000"/>
              </a:lnSpc>
              <a:buFontTx/>
              <a:buChar char="•"/>
              <a:defRPr/>
            </a:pPr>
            <a:r>
              <a:rPr lang="lv-LV" sz="2800" b="1" dirty="0"/>
              <a:t>Pareiza secība:</a:t>
            </a:r>
          </a:p>
          <a:p>
            <a:pPr marL="514350" indent="-514350">
              <a:lnSpc>
                <a:spcPts val="3000"/>
              </a:lnSpc>
              <a:buFont typeface="+mj-lt"/>
              <a:buAutoNum type="alphaLcParenR"/>
              <a:defRPr/>
            </a:pPr>
            <a:r>
              <a:rPr lang="lv-LV" sz="2800" b="1" dirty="0"/>
              <a:t>1 pret 1</a:t>
            </a:r>
          </a:p>
          <a:p>
            <a:pPr marL="514350" indent="-514350">
              <a:lnSpc>
                <a:spcPts val="3000"/>
              </a:lnSpc>
              <a:buFont typeface="+mj-lt"/>
              <a:buAutoNum type="alphaLcParenR"/>
              <a:defRPr/>
            </a:pPr>
            <a:r>
              <a:rPr lang="lv-LV" sz="2800" b="1" dirty="0"/>
              <a:t>ar 2 vai 3 lieciniekiem</a:t>
            </a:r>
          </a:p>
          <a:p>
            <a:pPr marL="514350" indent="-514350">
              <a:lnSpc>
                <a:spcPts val="3000"/>
              </a:lnSpc>
              <a:buFont typeface="+mj-lt"/>
              <a:buAutoNum type="alphaLcParenR"/>
              <a:defRPr/>
            </a:pPr>
            <a:r>
              <a:rPr lang="lv-LV" sz="2800" b="1" dirty="0"/>
              <a:t>celt priekšā visai draudzei</a:t>
            </a:r>
          </a:p>
          <a:p>
            <a:pPr>
              <a:lnSpc>
                <a:spcPts val="3000"/>
              </a:lnSpc>
              <a:buFontTx/>
              <a:buChar char="•"/>
              <a:defRPr/>
            </a:pPr>
            <a:r>
              <a:rPr lang="lv-LV" sz="2800" b="1" dirty="0"/>
              <a:t>Daudz ļaunuma </a:t>
            </a:r>
            <a:r>
              <a:rPr lang="lv-LV" sz="2800" dirty="0"/>
              <a:t>cilvēka </a:t>
            </a:r>
            <a:r>
              <a:rPr lang="lv-LV" sz="2800" b="1" dirty="0"/>
              <a:t>sirdij</a:t>
            </a:r>
            <a:r>
              <a:rPr lang="lv-LV" sz="2800" dirty="0"/>
              <a:t> var tikts </a:t>
            </a:r>
            <a:r>
              <a:rPr lang="lv-LV" sz="2800" b="1" dirty="0"/>
              <a:t>izdarīts</a:t>
            </a:r>
            <a:r>
              <a:rPr lang="lv-LV" sz="2800" dirty="0"/>
              <a:t> tad, ja šo </a:t>
            </a:r>
            <a:r>
              <a:rPr lang="lv-LV" sz="2800" b="1" dirty="0"/>
              <a:t>secību neievēro</a:t>
            </a:r>
            <a:r>
              <a:rPr lang="lv-LV" sz="2800" dirty="0"/>
              <a:t>.</a:t>
            </a:r>
          </a:p>
          <a:p>
            <a:pPr>
              <a:lnSpc>
                <a:spcPts val="3000"/>
              </a:lnSpc>
              <a:buFontTx/>
              <a:buChar char="•"/>
              <a:defRPr/>
            </a:pPr>
            <a:r>
              <a:rPr lang="lv-LV" sz="2800" b="1" dirty="0"/>
              <a:t>Jāsāk</a:t>
            </a:r>
            <a:r>
              <a:rPr lang="lv-LV" sz="2800" dirty="0"/>
              <a:t> ir ar </a:t>
            </a:r>
            <a:r>
              <a:rPr lang="lv-LV" sz="2800" b="1" dirty="0"/>
              <a:t>individuālu sarunu</a:t>
            </a:r>
            <a:r>
              <a:rPr lang="lv-LV" sz="2800" dirty="0"/>
              <a:t>, </a:t>
            </a:r>
            <a:r>
              <a:rPr lang="lv-LV" sz="2800" b="1" dirty="0"/>
              <a:t>nevajag </a:t>
            </a:r>
            <a:r>
              <a:rPr lang="lv-LV" sz="2800" dirty="0"/>
              <a:t> to </a:t>
            </a:r>
            <a:r>
              <a:rPr lang="lv-LV" sz="2800" b="1" dirty="0"/>
              <a:t>stāstīt citiem </a:t>
            </a:r>
            <a:r>
              <a:rPr lang="lv-LV" sz="2800" dirty="0"/>
              <a:t>un </a:t>
            </a:r>
            <a:r>
              <a:rPr lang="lv-LV" sz="2800" b="1" dirty="0"/>
              <a:t>nākt</a:t>
            </a:r>
            <a:r>
              <a:rPr lang="lv-LV" sz="2800" dirty="0"/>
              <a:t> uzreiz </a:t>
            </a:r>
            <a:r>
              <a:rPr lang="lv-LV" sz="2800" b="1" dirty="0"/>
              <a:t>barā</a:t>
            </a:r>
            <a:r>
              <a:rPr lang="lv-LV" sz="2800" dirty="0"/>
              <a:t>, </a:t>
            </a:r>
            <a:r>
              <a:rPr lang="lv-LV" sz="2800" b="1" dirty="0"/>
              <a:t>TIKAI tad</a:t>
            </a:r>
            <a:r>
              <a:rPr lang="lv-LV" sz="2800" dirty="0"/>
              <a:t>, ja </a:t>
            </a:r>
            <a:r>
              <a:rPr lang="lv-LV" sz="2800" b="1" dirty="0"/>
              <a:t>nav klausījis</a:t>
            </a:r>
            <a:r>
              <a:rPr lang="lv-LV" sz="2800" dirty="0"/>
              <a:t>, vajag darīt </a:t>
            </a:r>
            <a:r>
              <a:rPr lang="lv-LV" sz="2800" b="1" dirty="0"/>
              <a:t>pārējos soļus</a:t>
            </a:r>
            <a:r>
              <a:rPr lang="lv-LV" sz="2800" dirty="0"/>
              <a:t>. Ja brālis 1 pret 1 ir </a:t>
            </a:r>
            <a:r>
              <a:rPr lang="lv-LV" sz="2800" b="1" dirty="0"/>
              <a:t>uzklausījis</a:t>
            </a:r>
            <a:r>
              <a:rPr lang="lv-LV" sz="2800" dirty="0"/>
              <a:t>, tad </a:t>
            </a:r>
            <a:r>
              <a:rPr lang="lv-LV" sz="2800" b="1" dirty="0"/>
              <a:t>tālāk nevajag nest</a:t>
            </a:r>
            <a:r>
              <a:rPr lang="lv-LV" sz="2800" dirty="0"/>
              <a:t>.</a:t>
            </a:r>
          </a:p>
          <a:p>
            <a:pPr>
              <a:lnSpc>
                <a:spcPts val="3000"/>
              </a:lnSpc>
              <a:buFontTx/>
              <a:buChar char="•"/>
              <a:defRPr/>
            </a:pPr>
            <a:r>
              <a:rPr lang="lv-LV" sz="2800" b="1" dirty="0"/>
              <a:t>Mērķis</a:t>
            </a:r>
            <a:r>
              <a:rPr lang="lv-LV" sz="2800" dirty="0"/>
              <a:t> nav tam </a:t>
            </a:r>
            <a:r>
              <a:rPr lang="lv-LV" sz="2800" b="1" dirty="0"/>
              <a:t>brālim celt neslavu</a:t>
            </a:r>
            <a:r>
              <a:rPr lang="lv-LV" sz="2800" dirty="0"/>
              <a:t>, bet gan lai </a:t>
            </a:r>
            <a:r>
              <a:rPr lang="lv-LV" sz="2800" b="1" dirty="0"/>
              <a:t>viņš atgriežas no sava grēka ceļa</a:t>
            </a:r>
            <a:r>
              <a:rPr lang="lv-LV" sz="2800" dirty="0"/>
              <a:t>.</a:t>
            </a:r>
          </a:p>
        </p:txBody>
      </p:sp>
      <p:sp>
        <p:nvSpPr>
          <p:cNvPr id="6149" name="Slide Number Placeholder 3"/>
          <p:cNvSpPr>
            <a:spLocks noGrp="1"/>
          </p:cNvSpPr>
          <p:nvPr>
            <p:ph type="sldNum" sz="quarter" idx="12"/>
          </p:nvPr>
        </p:nvSpPr>
        <p:spPr>
          <a:noFill/>
        </p:spPr>
        <p:txBody>
          <a:bodyPr/>
          <a:lstStyle/>
          <a:p>
            <a:fld id="{14590090-CBA7-4C2D-9BD6-8F00D6BA22E1}" type="slidenum">
              <a:rPr lang="lv-LV" smtClean="0"/>
              <a:pPr/>
              <a:t>5</a:t>
            </a:fld>
            <a:endParaRPr lang="lv-LV" smtClean="0"/>
          </a:p>
        </p:txBody>
      </p:sp>
      <p:pic>
        <p:nvPicPr>
          <p:cNvPr id="6" name="Picture 8"/>
          <p:cNvPicPr>
            <a:picLocks noChangeAspect="1" noChangeArrowheads="1"/>
          </p:cNvPicPr>
          <p:nvPr/>
        </p:nvPicPr>
        <p:blipFill>
          <a:blip r:embed="rId3" cstate="print"/>
          <a:srcRect l="9157" r="8425"/>
          <a:stretch>
            <a:fillRect/>
          </a:stretch>
        </p:blipFill>
        <p:spPr bwMode="auto">
          <a:xfrm>
            <a:off x="5857884" y="1428736"/>
            <a:ext cx="3000364" cy="172045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0"/>
                                        <p:tgtEl>
                                          <p:spTgt spid="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50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55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par>
                                <p:cTn id="37" presetID="10" presetClass="entr" presetSubtype="0" fill="hold" nodeType="with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fade">
                                      <p:cBhvr>
                                        <p:cTn id="39" dur="2000"/>
                                        <p:tgtEl>
                                          <p:spTgt spid="5"/>
                                        </p:tgtEl>
                                      </p:cBhvr>
                                    </p:animEffect>
                                  </p:childTnLst>
                                </p:cTn>
                              </p:par>
                            </p:childTnLst>
                          </p:cTn>
                        </p:par>
                        <p:par>
                          <p:cTn id="40" fill="hold">
                            <p:stCondLst>
                              <p:cond delay="7500"/>
                            </p:stCondLst>
                            <p:childTnLst>
                              <p:par>
                                <p:cTn id="41" presetID="2" presetClass="entr" presetSubtype="4" fill="hold" nodeType="afterEffect">
                                  <p:stCondLst>
                                    <p:cond delay="0"/>
                                  </p:stCondLst>
                                  <p:childTnLst>
                                    <p:set>
                                      <p:cBhvr>
                                        <p:cTn id="42" dur="1" fill="hold">
                                          <p:stCondLst>
                                            <p:cond delay="0"/>
                                          </p:stCondLst>
                                        </p:cTn>
                                        <p:tgtEl>
                                          <p:spTgt spid="7">
                                            <p:txEl>
                                              <p:pRg st="5" end="5"/>
                                            </p:txEl>
                                          </p:spTgt>
                                        </p:tgtEl>
                                        <p:attrNameLst>
                                          <p:attrName>style.visibility</p:attrName>
                                        </p:attrNameLst>
                                      </p:cBhvr>
                                      <p:to>
                                        <p:strVal val="visible"/>
                                      </p:to>
                                    </p:set>
                                    <p:anim calcmode="lin" valueType="num">
                                      <p:cBhvr additive="base">
                                        <p:cTn id="43"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par>
                          <p:cTn id="45" fill="hold">
                            <p:stCondLst>
                              <p:cond delay="8000"/>
                            </p:stCondLst>
                            <p:childTnLst>
                              <p:par>
                                <p:cTn id="46" presetID="2" presetClass="entr" presetSubtype="4" fill="hold" nodeType="afterEffect">
                                  <p:stCondLst>
                                    <p:cond delay="0"/>
                                  </p:stCondLst>
                                  <p:childTnLst>
                                    <p:set>
                                      <p:cBhvr>
                                        <p:cTn id="47" dur="1" fill="hold">
                                          <p:stCondLst>
                                            <p:cond delay="0"/>
                                          </p:stCondLst>
                                        </p:cTn>
                                        <p:tgtEl>
                                          <p:spTgt spid="7">
                                            <p:txEl>
                                              <p:pRg st="6" end="6"/>
                                            </p:txEl>
                                          </p:spTgt>
                                        </p:tgtEl>
                                        <p:attrNameLst>
                                          <p:attrName>style.visibility</p:attrName>
                                        </p:attrNameLst>
                                      </p:cBhvr>
                                      <p:to>
                                        <p:strVal val="visible"/>
                                      </p:to>
                                    </p:set>
                                    <p:anim calcmode="lin" valueType="num">
                                      <p:cBhvr additive="base">
                                        <p:cTn id="48"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spcBef>
                <a:spcPct val="0"/>
              </a:spcBef>
              <a:buFontTx/>
              <a:buNone/>
            </a:pPr>
            <a:r>
              <a:rPr lang="lv-LV" sz="2800" i="1" smtClean="0"/>
              <a:t>18 Es jums saku: patiesi, ko vien jūs virs zemes siesiet, tas būs siets arī debesīs; un, ko vien jūs virs zemes atraisīsiet, tas būs atraisīts arī debesīs.</a:t>
            </a:r>
          </a:p>
        </p:txBody>
      </p:sp>
      <p:sp>
        <p:nvSpPr>
          <p:cNvPr id="7" name="Rectangle 6"/>
          <p:cNvSpPr>
            <a:spLocks noChangeArrowheads="1"/>
          </p:cNvSpPr>
          <p:nvPr/>
        </p:nvSpPr>
        <p:spPr bwMode="auto">
          <a:xfrm>
            <a:off x="0" y="1000125"/>
            <a:ext cx="6715125" cy="5837238"/>
          </a:xfrm>
          <a:prstGeom prst="rect">
            <a:avLst/>
          </a:prstGeom>
          <a:noFill/>
          <a:ln w="9525">
            <a:noFill/>
            <a:miter lim="800000"/>
            <a:headEnd/>
            <a:tailEnd/>
          </a:ln>
        </p:spPr>
        <p:txBody>
          <a:bodyPr>
            <a:spAutoFit/>
          </a:bodyPr>
          <a:lstStyle/>
          <a:p>
            <a:pPr>
              <a:lnSpc>
                <a:spcPts val="3200"/>
              </a:lnSpc>
              <a:buFontTx/>
              <a:buChar char="•"/>
            </a:pPr>
            <a:r>
              <a:rPr lang="lv-LV" sz="2800"/>
              <a:t>Te </a:t>
            </a:r>
            <a:r>
              <a:rPr lang="lv-LV" sz="2800" b="1"/>
              <a:t>Jēzus dod </a:t>
            </a:r>
            <a:r>
              <a:rPr lang="lv-LV" sz="2800"/>
              <a:t>saviem </a:t>
            </a:r>
            <a:r>
              <a:rPr lang="lv-LV" sz="2800" b="1"/>
              <a:t>mācekļiem</a:t>
            </a:r>
            <a:r>
              <a:rPr lang="lv-LV" sz="2800"/>
              <a:t> </a:t>
            </a:r>
            <a:r>
              <a:rPr lang="lv-LV" sz="2800" b="1"/>
              <a:t>atslēgu varu grēkus piedot </a:t>
            </a:r>
            <a:r>
              <a:rPr lang="lv-LV" sz="2800"/>
              <a:t>viens otram, gan </a:t>
            </a:r>
            <a:r>
              <a:rPr lang="lv-LV" sz="2800" b="1"/>
              <a:t>paturēt</a:t>
            </a:r>
            <a:r>
              <a:rPr lang="lv-LV" sz="2800"/>
              <a:t>, ja otrs cilvēks tos </a:t>
            </a:r>
            <a:r>
              <a:rPr lang="lv-LV" sz="2800" b="1"/>
              <a:t>nav patiesi nožēlojis</a:t>
            </a:r>
            <a:r>
              <a:rPr lang="lv-LV" sz="2800"/>
              <a:t>, bet tikai </a:t>
            </a:r>
            <a:r>
              <a:rPr lang="lv-LV" sz="2800" b="1"/>
              <a:t>liekulīgi tēlo</a:t>
            </a:r>
            <a:r>
              <a:rPr lang="lv-LV" sz="2800"/>
              <a:t>.</a:t>
            </a:r>
          </a:p>
          <a:p>
            <a:pPr>
              <a:lnSpc>
                <a:spcPts val="3200"/>
              </a:lnSpc>
              <a:buFontTx/>
              <a:buChar char="•"/>
            </a:pPr>
            <a:r>
              <a:rPr lang="lv-LV" sz="2800"/>
              <a:t>Kristus </a:t>
            </a:r>
            <a:r>
              <a:rPr lang="lv-LV" sz="2800" b="1"/>
              <a:t>mācekļi</a:t>
            </a:r>
            <a:r>
              <a:rPr lang="lv-LV" sz="2800"/>
              <a:t> jau ir </a:t>
            </a:r>
            <a:r>
              <a:rPr lang="lv-LV" sz="2800" b="1"/>
              <a:t>tikai instrumenti Dieva rokās</a:t>
            </a:r>
            <a:r>
              <a:rPr lang="lv-LV" sz="2800"/>
              <a:t>, īstais </a:t>
            </a:r>
            <a:r>
              <a:rPr lang="lv-LV" sz="2800" b="1"/>
              <a:t>piedevējs</a:t>
            </a:r>
            <a:r>
              <a:rPr lang="lv-LV" sz="2800"/>
              <a:t> ir </a:t>
            </a:r>
            <a:r>
              <a:rPr lang="lv-LV" sz="2800" b="1"/>
              <a:t>Dievs</a:t>
            </a:r>
            <a:r>
              <a:rPr lang="lv-LV" sz="2800"/>
              <a:t>.</a:t>
            </a:r>
          </a:p>
          <a:p>
            <a:pPr>
              <a:lnSpc>
                <a:spcPts val="3200"/>
              </a:lnSpc>
              <a:buFontTx/>
              <a:buChar char="•"/>
            </a:pPr>
            <a:r>
              <a:rPr lang="lv-LV" sz="2800" b="1"/>
              <a:t>Balstoties</a:t>
            </a:r>
            <a:r>
              <a:rPr lang="lv-LV" sz="2800"/>
              <a:t> uz šiem </a:t>
            </a:r>
            <a:r>
              <a:rPr lang="lv-LV" sz="2800" b="1"/>
              <a:t>Jēzus vārdiem</a:t>
            </a:r>
            <a:r>
              <a:rPr lang="lv-LV" sz="2800"/>
              <a:t>, </a:t>
            </a:r>
            <a:r>
              <a:rPr lang="lv-LV" sz="2800" b="1"/>
              <a:t>mācītājs</a:t>
            </a:r>
            <a:r>
              <a:rPr lang="lv-LV" sz="2800"/>
              <a:t> arī </a:t>
            </a:r>
            <a:r>
              <a:rPr lang="lv-LV" sz="2800" b="1"/>
              <a:t>privātā bikts grēksūdzē </a:t>
            </a:r>
            <a:r>
              <a:rPr lang="lv-LV" sz="2800"/>
              <a:t>parasti </a:t>
            </a:r>
            <a:r>
              <a:rPr lang="lv-LV" sz="2800" b="1"/>
              <a:t>jautā grēku sūdzētājam</a:t>
            </a:r>
            <a:r>
              <a:rPr lang="lv-LV" sz="2800"/>
              <a:t>: </a:t>
            </a:r>
            <a:r>
              <a:rPr lang="lv-LV" sz="2800" i="1"/>
              <a:t>vai tu tici, ka mana piedošana ir Dieva piedošana?</a:t>
            </a:r>
          </a:p>
          <a:p>
            <a:pPr>
              <a:lnSpc>
                <a:spcPts val="3200"/>
              </a:lnSpc>
              <a:buFontTx/>
              <a:buChar char="•"/>
            </a:pPr>
            <a:r>
              <a:rPr lang="lv-LV" sz="2800"/>
              <a:t>Te redzama </a:t>
            </a:r>
            <a:r>
              <a:rPr lang="lv-LV" sz="2800" b="1"/>
              <a:t>ļoti liela Dieva uzticība </a:t>
            </a:r>
            <a:r>
              <a:rPr lang="lv-LV" sz="2800"/>
              <a:t>saviem </a:t>
            </a:r>
            <a:r>
              <a:rPr lang="lv-LV" sz="2800" b="1"/>
              <a:t>mācekļiem</a:t>
            </a:r>
            <a:r>
              <a:rPr lang="lv-LV" sz="2800"/>
              <a:t> un </a:t>
            </a:r>
            <a:r>
              <a:rPr lang="lv-LV" sz="2800" b="1"/>
              <a:t>liela vara </a:t>
            </a:r>
            <a:r>
              <a:rPr lang="lv-LV" sz="2800"/>
              <a:t>dota.</a:t>
            </a:r>
          </a:p>
        </p:txBody>
      </p:sp>
      <p:sp>
        <p:nvSpPr>
          <p:cNvPr id="7172" name="Slide Number Placeholder 3"/>
          <p:cNvSpPr>
            <a:spLocks noGrp="1"/>
          </p:cNvSpPr>
          <p:nvPr>
            <p:ph type="sldNum" sz="quarter" idx="12"/>
          </p:nvPr>
        </p:nvSpPr>
        <p:spPr>
          <a:noFill/>
        </p:spPr>
        <p:txBody>
          <a:bodyPr/>
          <a:lstStyle/>
          <a:p>
            <a:fld id="{64D6B53B-6D26-482C-BFA8-D2F5FE5D4FE8}" type="slidenum">
              <a:rPr lang="lv-LV" smtClean="0"/>
              <a:pPr/>
              <a:t>6</a:t>
            </a:fld>
            <a:endParaRPr lang="lv-LV" smtClean="0"/>
          </a:p>
        </p:txBody>
      </p:sp>
      <p:pic>
        <p:nvPicPr>
          <p:cNvPr id="5" name="Picture 4"/>
          <p:cNvPicPr>
            <a:picLocks noChangeAspect="1" noChangeArrowheads="1"/>
          </p:cNvPicPr>
          <p:nvPr/>
        </p:nvPicPr>
        <p:blipFill>
          <a:blip r:embed="rId2"/>
          <a:srcRect/>
          <a:stretch>
            <a:fillRect/>
          </a:stretch>
        </p:blipFill>
        <p:spPr bwMode="auto">
          <a:xfrm>
            <a:off x="6143636" y="4934987"/>
            <a:ext cx="3000364" cy="1923013"/>
          </a:xfrm>
          <a:prstGeom prst="rect">
            <a:avLst/>
          </a:prstGeom>
          <a:ln>
            <a:noFill/>
          </a:ln>
          <a:effectLst>
            <a:softEdge rad="112500"/>
          </a:effectLst>
        </p:spPr>
      </p:pic>
      <p:pic>
        <p:nvPicPr>
          <p:cNvPr id="6" name="Picture 2" descr="http://t0.gstatic.com/images?q=tbn:ANd9GcRDpqNAj05OKgqxxGpqG3mxydIgilw-2hySiyF9gmRq9ZTO1PW_CQ"/>
          <p:cNvPicPr>
            <a:picLocks noChangeAspect="1" noChangeArrowheads="1"/>
          </p:cNvPicPr>
          <p:nvPr/>
        </p:nvPicPr>
        <p:blipFill>
          <a:blip r:embed="rId3" cstate="print"/>
          <a:srcRect/>
          <a:stretch>
            <a:fillRect/>
          </a:stretch>
        </p:blipFill>
        <p:spPr bwMode="auto">
          <a:xfrm>
            <a:off x="6516216" y="857232"/>
            <a:ext cx="2627784" cy="371477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0"/>
                                        <p:tgtEl>
                                          <p:spTgt spid="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par>
                                <p:cTn id="22" presetID="10" presetClass="entr" presetSubtype="0" fill="hold" nodeType="with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2000"/>
                                        <p:tgtEl>
                                          <p:spTgt spid="5"/>
                                        </p:tgtEl>
                                      </p:cBhvr>
                                    </p:animEffect>
                                  </p:childTnLst>
                                </p:cTn>
                              </p:par>
                            </p:childTnLst>
                          </p:cTn>
                        </p:par>
                        <p:par>
                          <p:cTn id="25" fill="hold">
                            <p:stCondLst>
                              <p:cond delay="4500"/>
                            </p:stCondLst>
                            <p:childTnLst>
                              <p:par>
                                <p:cTn id="26" presetID="2" presetClass="entr" presetSubtype="4" fill="hold" nodeType="afterEffect">
                                  <p:stCondLst>
                                    <p:cond delay="0"/>
                                  </p:stCondLst>
                                  <p:childTnLst>
                                    <p:set>
                                      <p:cBhvr>
                                        <p:cTn id="27" dur="1" fill="hold">
                                          <p:stCondLst>
                                            <p:cond delay="0"/>
                                          </p:stCondLst>
                                        </p:cTn>
                                        <p:tgtEl>
                                          <p:spTgt spid="7">
                                            <p:txEl>
                                              <p:pRg st="2" end="2"/>
                                            </p:txEl>
                                          </p:spTgt>
                                        </p:tgtEl>
                                        <p:attrNameLst>
                                          <p:attrName>style.visibility</p:attrName>
                                        </p:attrNameLst>
                                      </p:cBhvr>
                                      <p:to>
                                        <p:strVal val="visible"/>
                                      </p:to>
                                    </p:set>
                                    <p:anim calcmode="lin" valueType="num">
                                      <p:cBhvr additive="base">
                                        <p:cTn id="28"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0" fill="hold">
                            <p:stCondLst>
                              <p:cond delay="5000"/>
                            </p:stCondLst>
                            <p:childTnLst>
                              <p:par>
                                <p:cTn id="31" presetID="2" presetClass="entr" presetSubtype="4" fill="hold" nodeType="afterEffect">
                                  <p:stCondLst>
                                    <p:cond delay="0"/>
                                  </p:stCondLst>
                                  <p:childTnLst>
                                    <p:set>
                                      <p:cBhvr>
                                        <p:cTn id="32" dur="1" fill="hold">
                                          <p:stCondLst>
                                            <p:cond delay="0"/>
                                          </p:stCondLst>
                                        </p:cTn>
                                        <p:tgtEl>
                                          <p:spTgt spid="7">
                                            <p:txEl>
                                              <p:pRg st="3" end="3"/>
                                            </p:txEl>
                                          </p:spTgt>
                                        </p:tgtEl>
                                        <p:attrNameLst>
                                          <p:attrName>style.visibility</p:attrName>
                                        </p:attrNameLst>
                                      </p:cBhvr>
                                      <p:to>
                                        <p:strVal val="visible"/>
                                      </p:to>
                                    </p:set>
                                    <p:anim calcmode="lin" valueType="num">
                                      <p:cBhvr additive="base">
                                        <p:cTn id="33"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800" i="1" smtClean="0"/>
              <a:t>19 Un vēl es jums saku: ja divi no jums virs zemes vienprātīgi kaut ko lūgs, tad mans debesu Tēvs viņiem to piešķirs. 20 Jo, kur divi vai trīs ir sapulcējušies manā vārdā, tur arī es esmu viņu vidū.</a:t>
            </a:r>
          </a:p>
        </p:txBody>
      </p:sp>
      <p:sp>
        <p:nvSpPr>
          <p:cNvPr id="7" name="Rectangle 6"/>
          <p:cNvSpPr>
            <a:spLocks noChangeArrowheads="1"/>
          </p:cNvSpPr>
          <p:nvPr/>
        </p:nvSpPr>
        <p:spPr bwMode="auto">
          <a:xfrm>
            <a:off x="0" y="1500188"/>
            <a:ext cx="6572250" cy="5427662"/>
          </a:xfrm>
          <a:prstGeom prst="rect">
            <a:avLst/>
          </a:prstGeom>
          <a:noFill/>
          <a:ln w="9525">
            <a:noFill/>
            <a:miter lim="800000"/>
            <a:headEnd/>
            <a:tailEnd/>
          </a:ln>
        </p:spPr>
        <p:txBody>
          <a:bodyPr>
            <a:spAutoFit/>
          </a:bodyPr>
          <a:lstStyle/>
          <a:p>
            <a:pPr>
              <a:lnSpc>
                <a:spcPts val="3200"/>
              </a:lnSpc>
              <a:buFontTx/>
              <a:buChar char="•"/>
            </a:pPr>
            <a:r>
              <a:rPr lang="lv-LV" sz="2800"/>
              <a:t>Jēzus kārtējo reizi izceļ </a:t>
            </a:r>
            <a:r>
              <a:rPr lang="lv-LV" sz="2800" b="1"/>
              <a:t>kristīgas sadraudzības svarīgumu</a:t>
            </a:r>
            <a:r>
              <a:rPr lang="lv-LV" sz="2800"/>
              <a:t>.</a:t>
            </a:r>
          </a:p>
          <a:p>
            <a:pPr>
              <a:lnSpc>
                <a:spcPts val="3200"/>
              </a:lnSpc>
              <a:buFontTx/>
              <a:buChar char="•"/>
            </a:pPr>
            <a:r>
              <a:rPr lang="lv-LV" sz="2800" b="1"/>
              <a:t>Jēzus</a:t>
            </a:r>
            <a:r>
              <a:rPr lang="lv-LV" sz="2800"/>
              <a:t> </a:t>
            </a:r>
            <a:r>
              <a:rPr lang="lv-LV" sz="2800" b="1"/>
              <a:t>nesaka</a:t>
            </a:r>
            <a:r>
              <a:rPr lang="lv-LV" sz="2800"/>
              <a:t>, ka </a:t>
            </a:r>
            <a:r>
              <a:rPr lang="lv-LV" sz="2800" b="1"/>
              <a:t>Viņš vienmēr </a:t>
            </a:r>
            <a:r>
              <a:rPr lang="lv-LV" sz="2800"/>
              <a:t>ir ar </a:t>
            </a:r>
            <a:r>
              <a:rPr lang="lv-LV" sz="2800" b="1"/>
              <a:t>to</a:t>
            </a:r>
            <a:r>
              <a:rPr lang="lv-LV" sz="2800"/>
              <a:t>, kas </a:t>
            </a:r>
            <a:r>
              <a:rPr lang="lv-LV" sz="2800" b="1"/>
              <a:t>Dieva vārdu lasa mājās 1 pats</a:t>
            </a:r>
            <a:r>
              <a:rPr lang="lv-LV" sz="2800"/>
              <a:t>.</a:t>
            </a:r>
          </a:p>
          <a:p>
            <a:pPr>
              <a:lnSpc>
                <a:spcPts val="3200"/>
              </a:lnSpc>
              <a:buFontTx/>
              <a:buChar char="•"/>
            </a:pPr>
            <a:r>
              <a:rPr lang="lv-LV" sz="2800"/>
              <a:t>Bet ka </a:t>
            </a:r>
            <a:r>
              <a:rPr lang="lv-LV" sz="2800" b="1"/>
              <a:t>Jēzus ir tur</a:t>
            </a:r>
            <a:r>
              <a:rPr lang="lv-LV" sz="2800"/>
              <a:t>, </a:t>
            </a:r>
            <a:r>
              <a:rPr lang="lv-LV" sz="2800" b="1"/>
              <a:t>kur 2 vai 3 ir kopā </a:t>
            </a:r>
            <a:r>
              <a:rPr lang="lv-LV" sz="2800"/>
              <a:t>sapulcējušies </a:t>
            </a:r>
            <a:r>
              <a:rPr lang="lv-LV" sz="2800" b="1"/>
              <a:t>ap Svētajiem rakstiem</a:t>
            </a:r>
            <a:r>
              <a:rPr lang="lv-LV" sz="2800"/>
              <a:t>.</a:t>
            </a:r>
          </a:p>
          <a:p>
            <a:pPr>
              <a:lnSpc>
                <a:spcPts val="3200"/>
              </a:lnSpc>
              <a:buFontTx/>
              <a:buChar char="•"/>
            </a:pPr>
            <a:r>
              <a:rPr lang="lv-LV" sz="2800"/>
              <a:t>Tāpat arī </a:t>
            </a:r>
            <a:r>
              <a:rPr lang="lv-LV" sz="2800" b="1"/>
              <a:t>lūgšanai</a:t>
            </a:r>
            <a:r>
              <a:rPr lang="lv-LV" sz="2800"/>
              <a:t>, kas tiek </a:t>
            </a:r>
            <a:r>
              <a:rPr lang="lv-LV" sz="2800" b="1"/>
              <a:t>lūgta</a:t>
            </a:r>
            <a:r>
              <a:rPr lang="lv-LV" sz="2800"/>
              <a:t> </a:t>
            </a:r>
            <a:r>
              <a:rPr lang="lv-LV" sz="2800" b="1"/>
              <a:t>saskaņā</a:t>
            </a:r>
            <a:r>
              <a:rPr lang="lv-LV" sz="2800"/>
              <a:t> ar </a:t>
            </a:r>
            <a:r>
              <a:rPr lang="lv-LV" sz="2800" b="1"/>
              <a:t>Dieva prātu</a:t>
            </a:r>
            <a:r>
              <a:rPr lang="lv-LV" sz="2800"/>
              <a:t>, kopā esot </a:t>
            </a:r>
            <a:r>
              <a:rPr lang="lv-LV" sz="2800" b="1"/>
              <a:t>vairākiem ticīgiem </a:t>
            </a:r>
            <a:r>
              <a:rPr lang="lv-LV" sz="2800"/>
              <a:t>tiek </a:t>
            </a:r>
            <a:r>
              <a:rPr lang="lv-LV" sz="2800" b="1"/>
              <a:t>vienmēr paklausīta</a:t>
            </a:r>
            <a:r>
              <a:rPr lang="lv-LV" sz="2800"/>
              <a:t>.</a:t>
            </a:r>
          </a:p>
          <a:p>
            <a:pPr>
              <a:lnSpc>
                <a:spcPts val="3200"/>
              </a:lnSpc>
              <a:buFontTx/>
              <a:buChar char="•"/>
            </a:pPr>
            <a:r>
              <a:rPr lang="lv-LV" sz="2800"/>
              <a:t>Un kā vienu tā otru lietu </a:t>
            </a:r>
            <a:r>
              <a:rPr lang="lv-LV" sz="2800" b="1"/>
              <a:t>mēs</a:t>
            </a:r>
            <a:r>
              <a:rPr lang="lv-LV" sz="2800"/>
              <a:t> </a:t>
            </a:r>
            <a:r>
              <a:rPr lang="lv-LV" sz="2800" b="1"/>
              <a:t>dievkalpojumos</a:t>
            </a:r>
            <a:r>
              <a:rPr lang="lv-LV" sz="2800"/>
              <a:t> un </a:t>
            </a:r>
            <a:r>
              <a:rPr lang="lv-LV" sz="2800" b="1"/>
              <a:t>Bībeles     stundās </a:t>
            </a:r>
            <a:r>
              <a:rPr lang="lv-LV" sz="2800"/>
              <a:t>esam </a:t>
            </a:r>
            <a:r>
              <a:rPr lang="lv-LV" sz="2800" b="1"/>
              <a:t>piedzīvojuši</a:t>
            </a:r>
            <a:r>
              <a:rPr lang="lv-LV" sz="2800"/>
              <a:t>.</a:t>
            </a:r>
          </a:p>
        </p:txBody>
      </p:sp>
      <p:sp>
        <p:nvSpPr>
          <p:cNvPr id="8197" name="Slide Number Placeholder 3"/>
          <p:cNvSpPr>
            <a:spLocks noGrp="1"/>
          </p:cNvSpPr>
          <p:nvPr>
            <p:ph type="sldNum" sz="quarter" idx="12"/>
          </p:nvPr>
        </p:nvSpPr>
        <p:spPr>
          <a:noFill/>
        </p:spPr>
        <p:txBody>
          <a:bodyPr/>
          <a:lstStyle/>
          <a:p>
            <a:fld id="{213659FA-355C-4AEA-A8D2-B021369D7B0F}" type="slidenum">
              <a:rPr lang="lv-LV" smtClean="0"/>
              <a:pPr/>
              <a:t>7</a:t>
            </a:fld>
            <a:endParaRPr lang="lv-LV" smtClean="0"/>
          </a:p>
        </p:txBody>
      </p:sp>
      <p:pic>
        <p:nvPicPr>
          <p:cNvPr id="5" name="Picture 6"/>
          <p:cNvPicPr>
            <a:picLocks noChangeAspect="1" noChangeArrowheads="1"/>
          </p:cNvPicPr>
          <p:nvPr/>
        </p:nvPicPr>
        <p:blipFill>
          <a:blip r:embed="rId2" cstate="print"/>
          <a:srcRect l="26202" r="18370"/>
          <a:stretch>
            <a:fillRect/>
          </a:stretch>
        </p:blipFill>
        <p:spPr bwMode="auto">
          <a:xfrm>
            <a:off x="6429388" y="1214422"/>
            <a:ext cx="2714612" cy="3025867"/>
          </a:xfrm>
          <a:prstGeom prst="rect">
            <a:avLst/>
          </a:prstGeom>
          <a:ln>
            <a:noFill/>
          </a:ln>
          <a:effectLst>
            <a:softEdge rad="112500"/>
          </a:effectLst>
        </p:spPr>
      </p:pic>
      <p:pic>
        <p:nvPicPr>
          <p:cNvPr id="8" name="Picture 2" descr="D:\Pictures\VECUMNIEKI\11_Muzibas 7diena\DSC00020_1411x1200.JPG"/>
          <p:cNvPicPr>
            <a:picLocks noChangeAspect="1" noChangeArrowheads="1"/>
          </p:cNvPicPr>
          <p:nvPr/>
        </p:nvPicPr>
        <p:blipFill>
          <a:blip r:embed="rId3" cstate="print"/>
          <a:srcRect l="7143"/>
          <a:stretch>
            <a:fillRect/>
          </a:stretch>
        </p:blipFill>
        <p:spPr bwMode="auto">
          <a:xfrm>
            <a:off x="5214942" y="4871897"/>
            <a:ext cx="3929058" cy="1986103"/>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50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55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800" i="1" smtClean="0"/>
              <a:t>21 Tad Pēteris piegāja viņam klāt un jautāja: "Cik reižu man jāpiedod savam brālim, kas grēko pret mani? Vai pietiek līdz septiņām reizēm?" 22 Jēzus viņam atbildēja: "Es tev nesaku: līdz septiņām reizēm, bet gan: līdz septiņdesmit reiz septiņām.</a:t>
            </a:r>
          </a:p>
        </p:txBody>
      </p:sp>
      <p:sp>
        <p:nvSpPr>
          <p:cNvPr id="7" name="Rectangle 6"/>
          <p:cNvSpPr>
            <a:spLocks noChangeArrowheads="1"/>
          </p:cNvSpPr>
          <p:nvPr/>
        </p:nvSpPr>
        <p:spPr bwMode="auto">
          <a:xfrm>
            <a:off x="0" y="2071688"/>
            <a:ext cx="6300788" cy="4832350"/>
          </a:xfrm>
          <a:prstGeom prst="rect">
            <a:avLst/>
          </a:prstGeom>
          <a:noFill/>
          <a:ln w="9525">
            <a:noFill/>
            <a:miter lim="800000"/>
            <a:headEnd/>
            <a:tailEnd/>
          </a:ln>
        </p:spPr>
        <p:txBody>
          <a:bodyPr>
            <a:spAutoFit/>
          </a:bodyPr>
          <a:lstStyle/>
          <a:p>
            <a:pPr>
              <a:buFontTx/>
              <a:buChar char="•"/>
            </a:pPr>
            <a:r>
              <a:rPr lang="lv-LV" sz="2800" dirty="0"/>
              <a:t>Pēc visa dzirdētā </a:t>
            </a:r>
            <a:r>
              <a:rPr lang="lv-LV" sz="2800" b="1" dirty="0"/>
              <a:t>Pēterim</a:t>
            </a:r>
            <a:r>
              <a:rPr lang="lv-LV" sz="2800" dirty="0"/>
              <a:t> tomēr palicis ir </a:t>
            </a:r>
            <a:r>
              <a:rPr lang="lv-LV" sz="2800" b="1" dirty="0"/>
              <a:t>aktuāls jaut. </a:t>
            </a:r>
            <a:r>
              <a:rPr lang="lv-LV" sz="2800" dirty="0"/>
              <a:t>par </a:t>
            </a:r>
            <a:r>
              <a:rPr lang="lv-LV" sz="2800" b="1" dirty="0"/>
              <a:t>piedošanu</a:t>
            </a:r>
            <a:r>
              <a:rPr lang="lv-LV" sz="2800" dirty="0"/>
              <a:t>, </a:t>
            </a:r>
            <a:r>
              <a:rPr lang="lv-LV" sz="2800" b="1" dirty="0"/>
              <a:t>cik tad reizes </a:t>
            </a:r>
            <a:r>
              <a:rPr lang="lv-LV" sz="2800" dirty="0"/>
              <a:t>man būs </a:t>
            </a:r>
            <a:r>
              <a:rPr lang="lv-LV" sz="2800" b="1" dirty="0"/>
              <a:t>piedot</a:t>
            </a:r>
            <a:r>
              <a:rPr lang="lv-LV" sz="2800" dirty="0"/>
              <a:t>, ar </a:t>
            </a:r>
            <a:r>
              <a:rPr lang="lv-LV" sz="2800" b="1" dirty="0"/>
              <a:t>cik</a:t>
            </a:r>
            <a:r>
              <a:rPr lang="lv-LV" sz="2800" dirty="0"/>
              <a:t> reizēm </a:t>
            </a:r>
            <a:r>
              <a:rPr lang="lv-LV" sz="2800" b="1" dirty="0"/>
              <a:t>pietiek</a:t>
            </a:r>
            <a:r>
              <a:rPr lang="lv-LV" sz="2800" dirty="0"/>
              <a:t>, vai pietiek </a:t>
            </a:r>
            <a:r>
              <a:rPr lang="lv-LV" sz="2800" b="1" dirty="0"/>
              <a:t>7x</a:t>
            </a:r>
            <a:r>
              <a:rPr lang="lv-LV" sz="2800" dirty="0"/>
              <a:t>?</a:t>
            </a:r>
          </a:p>
          <a:p>
            <a:pPr>
              <a:buFontTx/>
              <a:buChar char="•"/>
            </a:pPr>
            <a:r>
              <a:rPr lang="lv-LV" sz="2800" b="1"/>
              <a:t>Jēzus atbild </a:t>
            </a:r>
            <a:r>
              <a:rPr lang="lv-LV" sz="2800" b="1" smtClean="0"/>
              <a:t>7x70 </a:t>
            </a:r>
            <a:r>
              <a:rPr lang="lv-LV" sz="2800" b="1"/>
              <a:t>reizes</a:t>
            </a:r>
            <a:r>
              <a:rPr lang="lv-LV" sz="2800"/>
              <a:t>, un ja </a:t>
            </a:r>
            <a:r>
              <a:rPr lang="lv-LV" sz="2800" b="1"/>
              <a:t>sajūk</a:t>
            </a:r>
            <a:r>
              <a:rPr lang="lv-LV" sz="2800"/>
              <a:t>, tad lai sāk </a:t>
            </a:r>
            <a:r>
              <a:rPr lang="lv-LV" sz="2800" b="1"/>
              <a:t>skaitīt</a:t>
            </a:r>
            <a:r>
              <a:rPr lang="lv-LV" sz="2800"/>
              <a:t> no </a:t>
            </a:r>
            <a:r>
              <a:rPr lang="lv-LV" sz="2800" b="1"/>
              <a:t>jauna</a:t>
            </a:r>
            <a:r>
              <a:rPr lang="lv-LV" sz="2800"/>
              <a:t>.</a:t>
            </a:r>
          </a:p>
          <a:p>
            <a:pPr>
              <a:buFontTx/>
              <a:buChar char="•"/>
            </a:pPr>
            <a:r>
              <a:rPr lang="lv-LV" sz="2800" b="1" dirty="0"/>
              <a:t>Dievs piedod mums vienmēr!</a:t>
            </a:r>
            <a:r>
              <a:rPr lang="lv-LV" sz="2800" dirty="0"/>
              <a:t> Ja uz </a:t>
            </a:r>
            <a:r>
              <a:rPr lang="lv-LV" sz="2800" b="1" dirty="0"/>
              <a:t>Dieva piedošanu </a:t>
            </a:r>
            <a:r>
              <a:rPr lang="lv-LV" sz="2800" dirty="0"/>
              <a:t>būtu </a:t>
            </a:r>
            <a:r>
              <a:rPr lang="lv-LV" sz="2800" b="1" dirty="0"/>
              <a:t>kvotas</a:t>
            </a:r>
            <a:r>
              <a:rPr lang="lv-LV" sz="2800" dirty="0"/>
              <a:t>, mēs jau </a:t>
            </a:r>
            <a:r>
              <a:rPr lang="lv-LV" sz="2800" b="1" dirty="0"/>
              <a:t>sen</a:t>
            </a:r>
            <a:r>
              <a:rPr lang="lv-LV" sz="2800" dirty="0"/>
              <a:t> tās </a:t>
            </a:r>
            <a:r>
              <a:rPr lang="lv-LV" sz="2800" b="1" dirty="0"/>
              <a:t>būtu izsmēluši</a:t>
            </a:r>
            <a:r>
              <a:rPr lang="lv-LV" sz="2800" dirty="0"/>
              <a:t>!</a:t>
            </a:r>
          </a:p>
          <a:p>
            <a:pPr>
              <a:buFontTx/>
              <a:buChar char="•"/>
            </a:pPr>
            <a:r>
              <a:rPr lang="lv-LV" sz="2800" dirty="0"/>
              <a:t>Un arī </a:t>
            </a:r>
            <a:r>
              <a:rPr lang="lv-LV" sz="2800" b="1" dirty="0"/>
              <a:t>mums jāmācās </a:t>
            </a:r>
            <a:r>
              <a:rPr lang="lv-LV" sz="2800" dirty="0"/>
              <a:t>tā </a:t>
            </a:r>
            <a:r>
              <a:rPr lang="lv-LV" sz="2800" b="1" dirty="0"/>
              <a:t>piedot</a:t>
            </a:r>
            <a:r>
              <a:rPr lang="lv-LV" sz="2800" dirty="0"/>
              <a:t>, kā </a:t>
            </a:r>
            <a:r>
              <a:rPr lang="lv-LV" sz="2800" b="1" dirty="0"/>
              <a:t>Jēzus</a:t>
            </a:r>
            <a:r>
              <a:rPr lang="lv-LV" sz="2800" dirty="0"/>
              <a:t> ir </a:t>
            </a:r>
            <a:r>
              <a:rPr lang="lv-LV" sz="2800" b="1" dirty="0"/>
              <a:t>piedevis mums</a:t>
            </a:r>
            <a:r>
              <a:rPr lang="lv-LV" sz="2800" dirty="0"/>
              <a:t>.</a:t>
            </a:r>
          </a:p>
        </p:txBody>
      </p:sp>
      <p:sp>
        <p:nvSpPr>
          <p:cNvPr id="9220" name="Slide Number Placeholder 3"/>
          <p:cNvSpPr>
            <a:spLocks noGrp="1"/>
          </p:cNvSpPr>
          <p:nvPr>
            <p:ph type="sldNum" sz="quarter" idx="12"/>
          </p:nvPr>
        </p:nvSpPr>
        <p:spPr>
          <a:noFill/>
        </p:spPr>
        <p:txBody>
          <a:bodyPr/>
          <a:lstStyle/>
          <a:p>
            <a:fld id="{4343EC93-8DA3-4DFE-B7AC-B0112805D123}" type="slidenum">
              <a:rPr lang="lv-LV" smtClean="0"/>
              <a:pPr/>
              <a:t>8</a:t>
            </a:fld>
            <a:endParaRPr lang="lv-LV" smtClean="0"/>
          </a:p>
        </p:txBody>
      </p:sp>
      <p:pic>
        <p:nvPicPr>
          <p:cNvPr id="5" name="Picture 6" descr="http://t3.gstatic.com/images?q=tbn:ANd9GcSuMM39tQ7UJIF7WD29yPDeL8uOsj_kAwIxvRzSz5VccTzIVlM0Xg"/>
          <p:cNvPicPr>
            <a:picLocks noChangeAspect="1" noChangeArrowheads="1"/>
          </p:cNvPicPr>
          <p:nvPr/>
        </p:nvPicPr>
        <p:blipFill>
          <a:blip r:embed="rId2"/>
          <a:srcRect/>
          <a:stretch>
            <a:fillRect/>
          </a:stretch>
        </p:blipFill>
        <p:spPr bwMode="auto">
          <a:xfrm flipH="1">
            <a:off x="6215074" y="1714488"/>
            <a:ext cx="2928926" cy="4714907"/>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Kopsavilkums</a:t>
            </a:r>
          </a:p>
        </p:txBody>
      </p:sp>
      <p:sp>
        <p:nvSpPr>
          <p:cNvPr id="7" name="Rectangle 6"/>
          <p:cNvSpPr>
            <a:spLocks noChangeArrowheads="1"/>
          </p:cNvSpPr>
          <p:nvPr/>
        </p:nvSpPr>
        <p:spPr bwMode="auto">
          <a:xfrm>
            <a:off x="0" y="857250"/>
            <a:ext cx="7072313" cy="6124575"/>
          </a:xfrm>
          <a:prstGeom prst="rect">
            <a:avLst/>
          </a:prstGeom>
          <a:noFill/>
          <a:ln w="9525">
            <a:noFill/>
            <a:miter lim="800000"/>
            <a:headEnd/>
            <a:tailEnd/>
          </a:ln>
        </p:spPr>
        <p:txBody>
          <a:bodyPr>
            <a:spAutoFit/>
          </a:bodyPr>
          <a:lstStyle/>
          <a:p>
            <a:pPr>
              <a:buFontTx/>
              <a:buChar char="•"/>
              <a:defRPr/>
            </a:pPr>
            <a:r>
              <a:rPr lang="lv-LV" sz="2800" b="1" dirty="0"/>
              <a:t>Pareiza</a:t>
            </a:r>
            <a:r>
              <a:rPr lang="lv-LV" sz="2800" dirty="0"/>
              <a:t> </a:t>
            </a:r>
            <a:r>
              <a:rPr lang="lv-LV" sz="2800" b="1" dirty="0"/>
              <a:t>grēkā krituša brāļa pamācība</a:t>
            </a:r>
            <a:r>
              <a:rPr lang="lv-LV" sz="2800" dirty="0"/>
              <a:t>:</a:t>
            </a:r>
          </a:p>
          <a:p>
            <a:pPr marL="514350" indent="-514350">
              <a:buFont typeface="+mj-lt"/>
              <a:buAutoNum type="alphaLcParenR"/>
              <a:defRPr/>
            </a:pPr>
            <a:r>
              <a:rPr lang="lv-LV" sz="2800" b="1" dirty="0"/>
              <a:t>1 pret 1</a:t>
            </a:r>
          </a:p>
          <a:p>
            <a:pPr marL="514350" indent="-514350">
              <a:buFont typeface="+mj-lt"/>
              <a:buAutoNum type="alphaLcParenR"/>
              <a:defRPr/>
            </a:pPr>
            <a:r>
              <a:rPr lang="lv-LV" sz="2800" b="1" dirty="0"/>
              <a:t>ar 2 vai 3 lieciniekiem</a:t>
            </a:r>
          </a:p>
          <a:p>
            <a:pPr marL="514350" indent="-514350">
              <a:buFont typeface="+mj-lt"/>
              <a:buAutoNum type="alphaLcParenR"/>
              <a:defRPr/>
            </a:pPr>
            <a:r>
              <a:rPr lang="lv-LV" sz="2800" b="1" dirty="0"/>
              <a:t>celt priekšā visai draudzei </a:t>
            </a:r>
          </a:p>
          <a:p>
            <a:pPr>
              <a:buFontTx/>
              <a:buChar char="•"/>
              <a:defRPr/>
            </a:pPr>
            <a:r>
              <a:rPr lang="lv-LV" sz="2800" b="1" dirty="0"/>
              <a:t>Mērķis</a:t>
            </a:r>
            <a:r>
              <a:rPr lang="lv-LV" sz="2800" dirty="0"/>
              <a:t> ir </a:t>
            </a:r>
            <a:r>
              <a:rPr lang="lv-LV" sz="2800" b="1" dirty="0"/>
              <a:t>dvēseļu pestīšana </a:t>
            </a:r>
            <a:r>
              <a:rPr lang="lv-LV" sz="2800" dirty="0"/>
              <a:t>un </a:t>
            </a:r>
            <a:r>
              <a:rPr lang="lv-LV" sz="2800" b="1" dirty="0"/>
              <a:t>atjaunota</a:t>
            </a:r>
            <a:r>
              <a:rPr lang="lv-LV" sz="2800" dirty="0"/>
              <a:t> </a:t>
            </a:r>
            <a:r>
              <a:rPr lang="lv-LV" sz="2800" b="1" dirty="0"/>
              <a:t>draudzība</a:t>
            </a:r>
            <a:r>
              <a:rPr lang="lv-LV" sz="2800" dirty="0"/>
              <a:t>.</a:t>
            </a:r>
          </a:p>
          <a:p>
            <a:pPr>
              <a:buFontTx/>
              <a:buChar char="•"/>
              <a:defRPr/>
            </a:pPr>
            <a:r>
              <a:rPr lang="lv-LV" sz="2800" dirty="0"/>
              <a:t>Jēzus rāda cik </a:t>
            </a:r>
            <a:r>
              <a:rPr lang="lv-LV" sz="2800" b="1" dirty="0"/>
              <a:t>svarīga</a:t>
            </a:r>
            <a:r>
              <a:rPr lang="lv-LV" sz="2800" dirty="0"/>
              <a:t> ir </a:t>
            </a:r>
            <a:r>
              <a:rPr lang="lv-LV" sz="2800" b="1" dirty="0"/>
              <a:t>ticīgo kopība </a:t>
            </a:r>
            <a:r>
              <a:rPr lang="lv-LV" sz="2800" dirty="0"/>
              <a:t>un </a:t>
            </a:r>
            <a:r>
              <a:rPr lang="lv-LV" sz="2800" b="1" dirty="0"/>
              <a:t>dod apsolījumu būt</a:t>
            </a:r>
            <a:r>
              <a:rPr lang="lv-LV" sz="2800" dirty="0"/>
              <a:t> ar Kristus mācekļiem, kur </a:t>
            </a:r>
            <a:r>
              <a:rPr lang="lv-LV" sz="2800" b="1" dirty="0"/>
              <a:t>tikai 2 vai 3 ir kopā sanākuši Viņa vārdā</a:t>
            </a:r>
            <a:r>
              <a:rPr lang="lv-LV" sz="2800" dirty="0"/>
              <a:t>.</a:t>
            </a:r>
          </a:p>
          <a:p>
            <a:pPr>
              <a:buFontTx/>
              <a:buChar char="•"/>
              <a:defRPr/>
            </a:pPr>
            <a:r>
              <a:rPr lang="lv-LV" sz="2800" b="1" dirty="0"/>
              <a:t>Jēzus dod mācekļiem </a:t>
            </a:r>
            <a:r>
              <a:rPr lang="lv-LV" sz="2800" dirty="0"/>
              <a:t>arī </a:t>
            </a:r>
            <a:r>
              <a:rPr lang="lv-LV" sz="2800" b="1" dirty="0"/>
              <a:t>piedošanas atslēgas </a:t>
            </a:r>
            <a:r>
              <a:rPr lang="lv-LV" sz="2800" dirty="0"/>
              <a:t>un grib, lai mēs arī tās </a:t>
            </a:r>
            <a:r>
              <a:rPr lang="lv-LV" sz="2800" b="1" dirty="0"/>
              <a:t>lietojam</a:t>
            </a:r>
            <a:r>
              <a:rPr lang="lv-LV" sz="2800" dirty="0"/>
              <a:t> </a:t>
            </a:r>
            <a:r>
              <a:rPr lang="lv-LV" sz="2800" b="1" dirty="0"/>
              <a:t>neierobežotā daudzumā</a:t>
            </a:r>
            <a:r>
              <a:rPr lang="lv-LV" sz="2800" dirty="0"/>
              <a:t>, līdzīgi, kā </a:t>
            </a:r>
            <a:r>
              <a:rPr lang="lv-LV" sz="2800" b="1" dirty="0"/>
              <a:t>Jēzus</a:t>
            </a:r>
            <a:r>
              <a:rPr lang="lv-LV" sz="2800" dirty="0"/>
              <a:t> </a:t>
            </a:r>
            <a:r>
              <a:rPr lang="lv-LV" sz="2800" b="1" dirty="0"/>
              <a:t>to dara</a:t>
            </a:r>
            <a:r>
              <a:rPr lang="lv-LV" sz="2800" dirty="0"/>
              <a:t>. Āmen</a:t>
            </a:r>
          </a:p>
        </p:txBody>
      </p:sp>
      <p:sp>
        <p:nvSpPr>
          <p:cNvPr id="10244" name="Slide Number Placeholder 3"/>
          <p:cNvSpPr>
            <a:spLocks noGrp="1"/>
          </p:cNvSpPr>
          <p:nvPr>
            <p:ph type="sldNum" sz="quarter" idx="12"/>
          </p:nvPr>
        </p:nvSpPr>
        <p:spPr>
          <a:noFill/>
        </p:spPr>
        <p:txBody>
          <a:bodyPr/>
          <a:lstStyle/>
          <a:p>
            <a:fld id="{CADCF219-0633-423D-8EB3-9EE13877A836}" type="slidenum">
              <a:rPr lang="lv-LV" smtClean="0"/>
              <a:pPr/>
              <a:t>9</a:t>
            </a:fld>
            <a:endParaRPr lang="lv-LV" smtClean="0"/>
          </a:p>
        </p:txBody>
      </p:sp>
      <p:pic>
        <p:nvPicPr>
          <p:cNvPr id="5" name="Picture 8"/>
          <p:cNvPicPr>
            <a:picLocks noChangeAspect="1" noChangeArrowheads="1"/>
          </p:cNvPicPr>
          <p:nvPr/>
        </p:nvPicPr>
        <p:blipFill>
          <a:blip r:embed="rId2" cstate="print"/>
          <a:srcRect/>
          <a:stretch>
            <a:fillRect/>
          </a:stretch>
        </p:blipFill>
        <p:spPr bwMode="auto">
          <a:xfrm>
            <a:off x="5429256" y="1285859"/>
            <a:ext cx="3714744" cy="214314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6" name="Picture 2" descr="http://t0.gstatic.com/images?q=tbn:ANd9GcRDpqNAj05OKgqxxGpqG3mxydIgilw-2hySiyF9gmRq9ZTO1PW_CQ"/>
          <p:cNvPicPr>
            <a:picLocks noChangeAspect="1" noChangeArrowheads="1"/>
          </p:cNvPicPr>
          <p:nvPr/>
        </p:nvPicPr>
        <p:blipFill>
          <a:blip r:embed="rId3" cstate="print"/>
          <a:srcRect/>
          <a:stretch>
            <a:fillRect/>
          </a:stretch>
        </p:blipFill>
        <p:spPr bwMode="auto">
          <a:xfrm>
            <a:off x="6959099" y="3929066"/>
            <a:ext cx="2184901" cy="2357431"/>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7">
                                            <p:txEl>
                                              <p:pRg st="5" end="5"/>
                                            </p:txEl>
                                          </p:spTgt>
                                        </p:tgtEl>
                                        <p:attrNameLst>
                                          <p:attrName>style.visibility</p:attrName>
                                        </p:attrNameLst>
                                      </p:cBhvr>
                                      <p:to>
                                        <p:strVal val="visible"/>
                                      </p:to>
                                    </p:set>
                                    <p:anim calcmode="lin" valueType="num">
                                      <p:cBhvr additive="base">
                                        <p:cTn id="40"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par>
                          <p:cTn id="42" fill="hold">
                            <p:stCondLst>
                              <p:cond delay="5000"/>
                            </p:stCondLst>
                            <p:childTnLst>
                              <p:par>
                                <p:cTn id="43" presetID="2" presetClass="entr" presetSubtype="4" fill="hold" nodeType="afterEffect">
                                  <p:stCondLst>
                                    <p:cond delay="0"/>
                                  </p:stCondLst>
                                  <p:childTnLst>
                                    <p:set>
                                      <p:cBhvr>
                                        <p:cTn id="44" dur="1" fill="hold">
                                          <p:stCondLst>
                                            <p:cond delay="0"/>
                                          </p:stCondLst>
                                        </p:cTn>
                                        <p:tgtEl>
                                          <p:spTgt spid="7">
                                            <p:txEl>
                                              <p:pRg st="6" end="6"/>
                                            </p:txEl>
                                          </p:spTgt>
                                        </p:tgtEl>
                                        <p:attrNameLst>
                                          <p:attrName>style.visibility</p:attrName>
                                        </p:attrNameLst>
                                      </p:cBhvr>
                                      <p:to>
                                        <p:strVal val="visible"/>
                                      </p:to>
                                    </p:set>
                                    <p:anim calcmode="lin" valueType="num">
                                      <p:cBhvr additive="base">
                                        <p:cTn id="45"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6" end="6"/>
                                            </p:txEl>
                                          </p:spTgt>
                                        </p:tgtEl>
                                        <p:attrNameLst>
                                          <p:attrName>ppt_y</p:attrName>
                                        </p:attrNameLst>
                                      </p:cBhvr>
                                      <p:tavLst>
                                        <p:tav tm="0">
                                          <p:val>
                                            <p:strVal val="1+#ppt_h/2"/>
                                          </p:val>
                                        </p:tav>
                                        <p:tav tm="100000">
                                          <p:val>
                                            <p:strVal val="#ppt_y"/>
                                          </p:val>
                                        </p:tav>
                                      </p:tavLst>
                                    </p:anim>
                                  </p:childTnLst>
                                </p:cTn>
                              </p:par>
                              <p:par>
                                <p:cTn id="47" presetID="10" presetClass="entr" presetSubtype="0" fill="hold" nodeType="withEffect">
                                  <p:stCondLst>
                                    <p:cond delay="0"/>
                                  </p:stCondLst>
                                  <p:childTnLst>
                                    <p:set>
                                      <p:cBhvr>
                                        <p:cTn id="48" dur="1" fill="hold">
                                          <p:stCondLst>
                                            <p:cond delay="0"/>
                                          </p:stCondLst>
                                        </p:cTn>
                                        <p:tgtEl>
                                          <p:spTgt spid="6"/>
                                        </p:tgtEl>
                                        <p:attrNameLst>
                                          <p:attrName>style.visibility</p:attrName>
                                        </p:attrNameLst>
                                      </p:cBhvr>
                                      <p:to>
                                        <p:strVal val="visible"/>
                                      </p:to>
                                    </p:set>
                                    <p:animEffect transition="in" filter="fade">
                                      <p:cBhvr>
                                        <p:cTn id="49"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6520</TotalTime>
  <Words>997</Words>
  <Application>Microsoft Office PowerPoint</Application>
  <PresentationFormat>On-screen Show (4:3)</PresentationFormat>
  <Paragraphs>58</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Default Design</vt:lpstr>
      <vt:lpstr>Mt.18:15-22 Ja brālis grēko</vt:lpstr>
      <vt:lpstr>Mt.18:15-22 Ja brālis grēko</vt:lpstr>
      <vt:lpstr>Ievads</vt:lpstr>
      <vt:lpstr>Slide 4</vt:lpstr>
      <vt:lpstr>Slide 5</vt:lpstr>
      <vt:lpstr>Slide 6</vt:lpstr>
      <vt:lpstr>Slide 7</vt:lpstr>
      <vt:lpstr>Slide 8</vt:lpstr>
      <vt:lpstr>Kopsavilkums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cp:lastModifiedBy>
  <cp:revision>106</cp:revision>
  <dcterms:created xsi:type="dcterms:W3CDTF">2010-10-07T14:46:11Z</dcterms:created>
  <dcterms:modified xsi:type="dcterms:W3CDTF">2018-10-22T12:51:24Z</dcterms:modified>
</cp:coreProperties>
</file>