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82" r:id="rId2"/>
    <p:sldId id="281" r:id="rId3"/>
    <p:sldId id="289" r:id="rId4"/>
    <p:sldId id="261" r:id="rId5"/>
    <p:sldId id="284" r:id="rId6"/>
    <p:sldId id="288" r:id="rId7"/>
    <p:sldId id="283" r:id="rId8"/>
    <p:sldId id="287"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6/8/2018</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71414"/>
            <a:ext cx="8894763" cy="1071563"/>
          </a:xfrm>
        </p:spPr>
        <p:txBody>
          <a:bodyPr/>
          <a:lstStyle/>
          <a:p>
            <a:pPr eaLnBrk="1" hangingPunct="1"/>
            <a:r>
              <a:rPr lang="lv-LV" sz="3600" b="1" dirty="0" smtClean="0"/>
              <a:t>Mk.3:20-26,31-35 </a:t>
            </a:r>
            <a:r>
              <a:rPr lang="lv-LV" sz="3600" b="1" dirty="0" smtClean="0"/>
              <a:t>Jēzus</a:t>
            </a:r>
            <a:r>
              <a:rPr lang="lv-LV" sz="3600" b="1" dirty="0" smtClean="0"/>
              <a:t> </a:t>
            </a:r>
            <a:r>
              <a:rPr lang="lv-LV" sz="3600" b="1" dirty="0" smtClean="0"/>
              <a:t>ģimene</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10.jūn.2018.</a:t>
            </a:r>
            <a:endParaRPr lang="lv-LV" sz="2000" dirty="0"/>
          </a:p>
        </p:txBody>
      </p:sp>
      <p:sp>
        <p:nvSpPr>
          <p:cNvPr id="2053" name="Rectangle 3"/>
          <p:cNvSpPr>
            <a:spLocks noChangeArrowheads="1"/>
          </p:cNvSpPr>
          <p:nvPr/>
        </p:nvSpPr>
        <p:spPr bwMode="auto">
          <a:xfrm>
            <a:off x="5580063" y="857232"/>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8" name="Picture 4" descr="Saistīts attēls"/>
          <p:cNvPicPr>
            <a:picLocks noChangeAspect="1" noChangeArrowheads="1"/>
          </p:cNvPicPr>
          <p:nvPr/>
        </p:nvPicPr>
        <p:blipFill>
          <a:blip r:embed="rId3"/>
          <a:srcRect/>
          <a:stretch>
            <a:fillRect/>
          </a:stretch>
        </p:blipFill>
        <p:spPr bwMode="auto">
          <a:xfrm>
            <a:off x="0" y="1289802"/>
            <a:ext cx="9144001" cy="556819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10</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sz="3600" b="1" dirty="0" smtClean="0"/>
              <a:t>Mk.3:20-26,31-35 </a:t>
            </a:r>
            <a:r>
              <a:rPr lang="lv-LV" sz="3600" b="1" dirty="0" smtClean="0"/>
              <a:t>Jēzus</a:t>
            </a:r>
            <a:r>
              <a:rPr lang="lv-LV" sz="3600" b="1" dirty="0" smtClean="0"/>
              <a:t> </a:t>
            </a:r>
            <a:r>
              <a:rPr lang="lv-LV" sz="3600" b="1" dirty="0" smtClean="0"/>
              <a:t>ģimene</a:t>
            </a:r>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857232"/>
            <a:ext cx="9144000" cy="6109365"/>
          </a:xfrm>
          <a:prstGeom prst="rect">
            <a:avLst/>
          </a:prstGeom>
          <a:noFill/>
          <a:ln w="9525">
            <a:noFill/>
            <a:miter lim="800000"/>
            <a:headEnd/>
            <a:tailEnd/>
          </a:ln>
        </p:spPr>
        <p:txBody>
          <a:bodyPr>
            <a:spAutoFit/>
          </a:bodyPr>
          <a:lstStyle/>
          <a:p>
            <a:pPr algn="just"/>
            <a:r>
              <a:rPr lang="lv-LV" sz="2300" dirty="0" smtClean="0"/>
              <a:t>20 Tad Jēzus devās uz mājām, un sanāca atkal ļaužu pūlis, tā ka viņi nevarēja pat maizi paēst. 21 Un, kad savējie to dzirdēja, tie iznāca viņu apvaldīt, jo tie runāja: “Viņam nav prāta.” 22 Un rakstu mācītāji, kas bija atnākuši no </a:t>
            </a:r>
            <a:r>
              <a:rPr lang="lv-LV" sz="2300" dirty="0" err="1" smtClean="0"/>
              <a:t>Jeruzālemes</a:t>
            </a:r>
            <a:r>
              <a:rPr lang="lv-LV" sz="2300" dirty="0" smtClean="0"/>
              <a:t>, runāja: “Viņā ir Belcebuls, – un: viņš izdzen dēmonus ar dēmonu valdnieka palīdzību.” 23 Tos pieaicinājis, viņš runāja uz tiem līdzībās: “Kā var sātans izdzīt sātanu? 24 Ja kāda valstība sašķeļas sevī, tad tāda valstība nevar pastāvēt. 25 Un, ja kāds nams sašķeļas sevī, tad tāds nams nevar pastāvēt. 26 Ja sātans saceļas pret sevi un sašķeļas, tad tas nevar pastāvēt, bet iet bojā.</a:t>
            </a:r>
          </a:p>
          <a:p>
            <a:pPr algn="just"/>
            <a:r>
              <a:rPr lang="lv-LV" sz="2300" dirty="0" smtClean="0"/>
              <a:t>31 Tad viņa māte un viņa brāļi nāca un, ārpusē nostājušies, sūtīja pie viņa, lai viņu pasauc. 32 Ap viņu sēdēja ļaužu pūlis. Un tie viņam sacīja: “Redzi, tava māte un tavi brāļi, un tavas māsas ārpusē tevi meklē.” 33 Un viņš tiem atbildēja: “Kas ir mana māte un mani brāļi?” 34 Uzlūkojis ap sevi sēdošos, viņš sacīja: “Redzi, mana māte un mani brāļi. 35 Kas dara Dieva gribu, tas ir mans brālis un māsa, un māte.”</a:t>
            </a:r>
            <a:endParaRPr lang="lv-LV" sz="2300" dirty="0"/>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10.jūn.2018.</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endParaRPr lang="lv-LV" b="1" dirty="0" smtClean="0">
              <a:solidFill>
                <a:schemeClr val="tx1"/>
              </a:solidFill>
            </a:endParaRPr>
          </a:p>
        </p:txBody>
      </p:sp>
      <p:sp>
        <p:nvSpPr>
          <p:cNvPr id="7" name="Rectangle 6"/>
          <p:cNvSpPr>
            <a:spLocks noChangeArrowheads="1"/>
          </p:cNvSpPr>
          <p:nvPr/>
        </p:nvSpPr>
        <p:spPr bwMode="auto">
          <a:xfrm>
            <a:off x="0" y="857232"/>
            <a:ext cx="9144000" cy="2677656"/>
          </a:xfrm>
          <a:prstGeom prst="rect">
            <a:avLst/>
          </a:prstGeom>
          <a:noFill/>
          <a:ln w="9525">
            <a:noFill/>
            <a:miter lim="800000"/>
            <a:headEnd/>
            <a:tailEnd/>
          </a:ln>
        </p:spPr>
        <p:txBody>
          <a:bodyPr wrap="square">
            <a:spAutoFit/>
          </a:bodyPr>
          <a:lstStyle/>
          <a:p>
            <a:pPr>
              <a:buFontTx/>
              <a:buChar char="•"/>
            </a:pPr>
            <a:r>
              <a:rPr lang="lv-LV" sz="2800" dirty="0" smtClean="0"/>
              <a:t>Kāda bija </a:t>
            </a:r>
            <a:r>
              <a:rPr lang="lv-LV" sz="2800" b="1" dirty="0" smtClean="0"/>
              <a:t>Jēzus ģimenes dzīve </a:t>
            </a:r>
            <a:r>
              <a:rPr lang="lv-LV" sz="2800" dirty="0" smtClean="0"/>
              <a:t>kamēr Viņš bija šeit </a:t>
            </a:r>
            <a:r>
              <a:rPr lang="lv-LV" sz="2800" b="1" dirty="0" smtClean="0"/>
              <a:t>virs zemes</a:t>
            </a:r>
            <a:r>
              <a:rPr lang="lv-LV" sz="2800" dirty="0" smtClean="0"/>
              <a:t>? Vai </a:t>
            </a:r>
            <a:r>
              <a:rPr lang="lv-LV" sz="2800" b="1" dirty="0" smtClean="0"/>
              <a:t>viss bija gludi</a:t>
            </a:r>
            <a:r>
              <a:rPr lang="lv-LV" sz="2800" dirty="0" smtClean="0"/>
              <a:t>? Vai </a:t>
            </a:r>
            <a:r>
              <a:rPr lang="lv-LV" sz="2800" b="1" dirty="0" smtClean="0"/>
              <a:t>Jēzu</a:t>
            </a:r>
            <a:r>
              <a:rPr lang="lv-LV" sz="2800" dirty="0" smtClean="0"/>
              <a:t> vienmēr visi </a:t>
            </a:r>
            <a:r>
              <a:rPr lang="lv-LV" sz="2800" b="1" dirty="0" smtClean="0"/>
              <a:t>savējie saprata pareizi</a:t>
            </a:r>
            <a:r>
              <a:rPr lang="lv-LV" sz="2800" dirty="0" smtClean="0"/>
              <a:t>?</a:t>
            </a:r>
          </a:p>
          <a:p>
            <a:pPr>
              <a:buFontTx/>
              <a:buChar char="•"/>
            </a:pPr>
            <a:r>
              <a:rPr lang="lv-LV" sz="2800" dirty="0" smtClean="0"/>
              <a:t>Tie ir jautājumi ar kuriem arī mums </a:t>
            </a:r>
            <a:r>
              <a:rPr lang="lv-LV" sz="2800" b="1" dirty="0" smtClean="0"/>
              <a:t>kristiešiem</a:t>
            </a:r>
            <a:r>
              <a:rPr lang="lv-LV" sz="2800" dirty="0" smtClean="0"/>
              <a:t> </a:t>
            </a:r>
            <a:r>
              <a:rPr lang="lv-LV" sz="2800" b="1" dirty="0" smtClean="0"/>
              <a:t>jāsaskaras</a:t>
            </a:r>
            <a:r>
              <a:rPr lang="lv-LV" sz="2800" dirty="0" smtClean="0"/>
              <a:t> arī </a:t>
            </a:r>
            <a:r>
              <a:rPr lang="lv-LV" sz="2800" b="1" dirty="0" smtClean="0"/>
              <a:t>šodien</a:t>
            </a:r>
            <a:r>
              <a:rPr lang="lv-LV" sz="2800" dirty="0" smtClean="0"/>
              <a:t> savās </a:t>
            </a:r>
            <a:r>
              <a:rPr lang="lv-LV" sz="2800" b="1" dirty="0" smtClean="0"/>
              <a:t>ģimenēs</a:t>
            </a:r>
            <a:r>
              <a:rPr lang="lv-LV" sz="2800" dirty="0" smtClean="0"/>
              <a:t> un </a:t>
            </a:r>
            <a:r>
              <a:rPr lang="lv-LV" sz="2800" b="1" dirty="0" smtClean="0"/>
              <a:t>draugu lokā</a:t>
            </a:r>
            <a:r>
              <a:rPr lang="lv-LV" sz="2800" dirty="0" smtClean="0"/>
              <a:t>.</a:t>
            </a:r>
            <a:endParaRPr lang="lv-LV" sz="2800" dirty="0"/>
          </a:p>
          <a:p>
            <a:pPr>
              <a:buFontTx/>
              <a:buChar char="•"/>
            </a:pPr>
            <a:r>
              <a:rPr lang="lv-LV" sz="2800" dirty="0" smtClean="0"/>
              <a:t>Arī </a:t>
            </a:r>
            <a:r>
              <a:rPr lang="lv-LV" sz="2800" b="1" dirty="0" smtClean="0"/>
              <a:t>Jēzum</a:t>
            </a:r>
            <a:r>
              <a:rPr lang="lv-LV" sz="2800" dirty="0" smtClean="0"/>
              <a:t> tie </a:t>
            </a:r>
            <a:r>
              <a:rPr lang="lv-LV" sz="2800" b="1" dirty="0" smtClean="0"/>
              <a:t>nebija sveši</a:t>
            </a:r>
            <a:r>
              <a:rPr lang="lv-LV" sz="2800" dirty="0" smtClean="0"/>
              <a:t>...</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3</a:t>
            </a:fld>
            <a:endParaRPr lang="lv-LV" smtClean="0"/>
          </a:p>
        </p:txBody>
      </p:sp>
      <p:pic>
        <p:nvPicPr>
          <p:cNvPr id="1026" name="Picture 2" descr="Attēlu rezultāti vaicājumam “jesus family”"/>
          <p:cNvPicPr>
            <a:picLocks noChangeAspect="1" noChangeArrowheads="1"/>
          </p:cNvPicPr>
          <p:nvPr/>
        </p:nvPicPr>
        <p:blipFill>
          <a:blip r:embed="rId2"/>
          <a:srcRect/>
          <a:stretch>
            <a:fillRect/>
          </a:stretch>
        </p:blipFill>
        <p:spPr bwMode="auto">
          <a:xfrm>
            <a:off x="1" y="3495674"/>
            <a:ext cx="4643438" cy="3362326"/>
          </a:xfrm>
          <a:prstGeom prst="rect">
            <a:avLst/>
          </a:prstGeom>
          <a:ln>
            <a:noFill/>
          </a:ln>
          <a:effectLst>
            <a:softEdge rad="112500"/>
          </a:effectLst>
        </p:spPr>
      </p:pic>
      <p:pic>
        <p:nvPicPr>
          <p:cNvPr id="1028" name="Picture 4" descr="Saistīts attēls"/>
          <p:cNvPicPr>
            <a:picLocks noChangeAspect="1" noChangeArrowheads="1"/>
          </p:cNvPicPr>
          <p:nvPr/>
        </p:nvPicPr>
        <p:blipFill>
          <a:blip r:embed="rId3"/>
          <a:srcRect/>
          <a:stretch>
            <a:fillRect/>
          </a:stretch>
        </p:blipFill>
        <p:spPr bwMode="auto">
          <a:xfrm>
            <a:off x="4657725" y="3495674"/>
            <a:ext cx="4486275" cy="33623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8"/>
                                        </p:tgtEl>
                                        <p:attrNameLst>
                                          <p:attrName>style.visibility</p:attrName>
                                        </p:attrNameLst>
                                      </p:cBhvr>
                                      <p:to>
                                        <p:strVal val="visible"/>
                                      </p:to>
                                    </p:set>
                                    <p:animEffect transition="in" filter="fade">
                                      <p:cBhvr>
                                        <p:cTn id="11" dur="2000"/>
                                        <p:tgtEl>
                                          <p:spTgt spid="1028"/>
                                        </p:tgtEl>
                                      </p:cBhvr>
                                    </p:animEffect>
                                  </p:childTnLst>
                                </p:cTn>
                              </p:par>
                              <p:par>
                                <p:cTn id="12" presetID="10" presetClass="entr" presetSubtype="0" fill="hold" nodeType="with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2000"/>
                                        <p:tgtEl>
                                          <p:spTgt spid="1026"/>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20 Tad Jēzus devās uz mājām, un sanāca atkal ļaužu pūlis, tā ka viņi nevarēja pat maizi paēst. 21 Un, kad savējie to dzirdēja, tie iznāca viņu apvaldīt, jo tie runāja: “Viņam nav prāta.”</a:t>
            </a:r>
          </a:p>
        </p:txBody>
      </p:sp>
      <p:sp>
        <p:nvSpPr>
          <p:cNvPr id="7" name="Rectangle 6"/>
          <p:cNvSpPr>
            <a:spLocks noChangeArrowheads="1"/>
          </p:cNvSpPr>
          <p:nvPr/>
        </p:nvSpPr>
        <p:spPr bwMode="auto">
          <a:xfrm>
            <a:off x="0" y="1428736"/>
            <a:ext cx="5000628" cy="4832092"/>
          </a:xfrm>
          <a:prstGeom prst="rect">
            <a:avLst/>
          </a:prstGeom>
          <a:noFill/>
          <a:ln w="9525">
            <a:noFill/>
            <a:miter lim="800000"/>
            <a:headEnd/>
            <a:tailEnd/>
          </a:ln>
        </p:spPr>
        <p:txBody>
          <a:bodyPr wrap="square">
            <a:spAutoFit/>
          </a:bodyPr>
          <a:lstStyle/>
          <a:p>
            <a:pPr>
              <a:buFontTx/>
              <a:buChar char="•"/>
            </a:pPr>
            <a:r>
              <a:rPr lang="lv-LV" sz="2800" b="1" dirty="0" smtClean="0"/>
              <a:t>Jēzus</a:t>
            </a:r>
            <a:r>
              <a:rPr lang="lv-LV" sz="2800" dirty="0" smtClean="0"/>
              <a:t> dodas </a:t>
            </a:r>
            <a:r>
              <a:rPr lang="lv-LV" sz="2800" b="1" dirty="0" smtClean="0"/>
              <a:t>sludināt</a:t>
            </a:r>
            <a:r>
              <a:rPr lang="lv-LV" sz="2800" dirty="0" smtClean="0"/>
              <a:t> no </a:t>
            </a:r>
            <a:r>
              <a:rPr lang="lv-LV" sz="2800" b="1" dirty="0" smtClean="0"/>
              <a:t>ciema uz ciemu</a:t>
            </a:r>
            <a:r>
              <a:rPr lang="lv-LV" sz="2800" dirty="0" smtClean="0"/>
              <a:t>! Jo vairāk Jēzus darbojas, jo </a:t>
            </a:r>
            <a:r>
              <a:rPr lang="lv-LV" sz="2800" b="1" dirty="0" smtClean="0"/>
              <a:t>vairāk sekotāju</a:t>
            </a:r>
            <a:r>
              <a:rPr lang="lv-LV" sz="2800" dirty="0" smtClean="0"/>
              <a:t> Viņam radās!</a:t>
            </a:r>
            <a:endParaRPr lang="lv-LV" sz="2800" dirty="0"/>
          </a:p>
          <a:p>
            <a:pPr>
              <a:buFontTx/>
              <a:buChar char="•"/>
            </a:pPr>
            <a:r>
              <a:rPr lang="lv-LV" sz="2800" dirty="0" smtClean="0"/>
              <a:t>Varētu </a:t>
            </a:r>
            <a:r>
              <a:rPr lang="lv-LV" sz="2800" b="1" dirty="0" smtClean="0"/>
              <a:t>sagaidīt</a:t>
            </a:r>
            <a:r>
              <a:rPr lang="lv-LV" sz="2800" dirty="0" smtClean="0"/>
              <a:t>, ka Jēzus </a:t>
            </a:r>
            <a:r>
              <a:rPr lang="lv-LV" sz="2800" b="1" dirty="0" smtClean="0"/>
              <a:t>ģimene</a:t>
            </a:r>
            <a:r>
              <a:rPr lang="lv-LV" sz="2800" dirty="0" smtClean="0"/>
              <a:t> to visu redzot, būtu </a:t>
            </a:r>
            <a:r>
              <a:rPr lang="lv-LV" sz="2800" b="1" dirty="0" smtClean="0"/>
              <a:t>vieni</a:t>
            </a:r>
            <a:r>
              <a:rPr lang="lv-LV" sz="2800" dirty="0" smtClean="0"/>
              <a:t> no </a:t>
            </a:r>
            <a:r>
              <a:rPr lang="lv-LV" sz="2800" b="1" dirty="0" smtClean="0"/>
              <a:t>kaislīgākiem sekotājiem</a:t>
            </a:r>
            <a:r>
              <a:rPr lang="lv-LV" sz="2800" dirty="0" smtClean="0"/>
              <a:t>. Bet tā nav!</a:t>
            </a:r>
          </a:p>
          <a:p>
            <a:pPr>
              <a:buFontTx/>
              <a:buChar char="•"/>
            </a:pPr>
            <a:r>
              <a:rPr lang="lv-LV" sz="2800" b="1" dirty="0" smtClean="0"/>
              <a:t>Savējie</a:t>
            </a:r>
            <a:r>
              <a:rPr lang="lv-LV" sz="2800" dirty="0" smtClean="0"/>
              <a:t> sauc Viņu par </a:t>
            </a:r>
            <a:r>
              <a:rPr lang="lv-LV" sz="2800" b="1" dirty="0" smtClean="0"/>
              <a:t>traku</a:t>
            </a:r>
            <a:r>
              <a:rPr lang="lv-LV" sz="2800" dirty="0" smtClean="0"/>
              <a:t>, </a:t>
            </a:r>
            <a:r>
              <a:rPr lang="lv-LV" sz="2800" b="1" dirty="0" smtClean="0"/>
              <a:t>Viņa</a:t>
            </a:r>
            <a:r>
              <a:rPr lang="lv-LV" sz="2800" dirty="0" smtClean="0"/>
              <a:t> </a:t>
            </a:r>
            <a:r>
              <a:rPr lang="lv-LV" sz="2800" b="1" dirty="0" smtClean="0"/>
              <a:t>cilvēcība traucē viņiem ieraudzīt Dieva Dēlu</a:t>
            </a:r>
            <a:r>
              <a:rPr lang="lv-LV" sz="2800" dirty="0" smtClean="0"/>
              <a:t>!</a:t>
            </a:r>
            <a:endParaRPr lang="lv-LV" sz="2800" dirty="0"/>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4</a:t>
            </a:fld>
            <a:endParaRPr lang="lv-LV" smtClean="0"/>
          </a:p>
        </p:txBody>
      </p:sp>
      <p:pic>
        <p:nvPicPr>
          <p:cNvPr id="8194" name="Picture 2" descr="Attēlu rezultāti vaicājumam “Jesus with people”"/>
          <p:cNvPicPr>
            <a:picLocks noChangeAspect="1" noChangeArrowheads="1"/>
          </p:cNvPicPr>
          <p:nvPr/>
        </p:nvPicPr>
        <p:blipFill>
          <a:blip r:embed="rId2"/>
          <a:srcRect l="26276"/>
          <a:stretch>
            <a:fillRect/>
          </a:stretch>
        </p:blipFill>
        <p:spPr bwMode="auto">
          <a:xfrm>
            <a:off x="4857752" y="1428736"/>
            <a:ext cx="4286248" cy="507209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22 Un rakstu mācītāji, kas bija atnākuši no </a:t>
            </a:r>
            <a:r>
              <a:rPr lang="lv-LV" sz="2800" i="1" dirty="0" err="1" smtClean="0"/>
              <a:t>Jeruzālemes</a:t>
            </a:r>
            <a:r>
              <a:rPr lang="lv-LV" sz="2800" i="1" dirty="0" smtClean="0"/>
              <a:t>, runāja: “Viņā ir Belcebuls, – un: viņš izdzen dēmonus ar dēmonu valdnieka palīdzību.”</a:t>
            </a:r>
          </a:p>
        </p:txBody>
      </p:sp>
      <p:sp>
        <p:nvSpPr>
          <p:cNvPr id="7" name="Rectangle 6"/>
          <p:cNvSpPr>
            <a:spLocks noChangeArrowheads="1"/>
          </p:cNvSpPr>
          <p:nvPr/>
        </p:nvSpPr>
        <p:spPr bwMode="auto">
          <a:xfrm>
            <a:off x="0" y="1142984"/>
            <a:ext cx="9144000" cy="2246769"/>
          </a:xfrm>
          <a:prstGeom prst="rect">
            <a:avLst/>
          </a:prstGeom>
          <a:noFill/>
          <a:ln w="9525">
            <a:noFill/>
            <a:miter lim="800000"/>
            <a:headEnd/>
            <a:tailEnd/>
          </a:ln>
        </p:spPr>
        <p:txBody>
          <a:bodyPr wrap="square">
            <a:spAutoFit/>
          </a:bodyPr>
          <a:lstStyle/>
          <a:p>
            <a:pPr>
              <a:buFontTx/>
              <a:buChar char="•"/>
            </a:pPr>
            <a:r>
              <a:rPr lang="lv-LV" sz="2800" dirty="0" smtClean="0"/>
              <a:t>Arī tā laika </a:t>
            </a:r>
            <a:r>
              <a:rPr lang="lv-LV" sz="2800" b="1" dirty="0" smtClean="0"/>
              <a:t>reliģiskie vadītāji Jēzu apsūdz</a:t>
            </a:r>
            <a:r>
              <a:rPr lang="lv-LV" sz="2800" dirty="0" smtClean="0"/>
              <a:t>, ka viņš ir </a:t>
            </a:r>
            <a:r>
              <a:rPr lang="lv-LV" sz="2800" b="1" dirty="0" smtClean="0"/>
              <a:t>Belcebuls</a:t>
            </a:r>
            <a:r>
              <a:rPr lang="lv-LV" sz="2800" dirty="0" smtClean="0"/>
              <a:t> (tiešā tulkojumā: mušu pavēlnieks)</a:t>
            </a:r>
            <a:endParaRPr lang="lv-LV" sz="2800" dirty="0"/>
          </a:p>
          <a:p>
            <a:pPr>
              <a:buFontTx/>
              <a:buChar char="•"/>
            </a:pPr>
            <a:r>
              <a:rPr lang="lv-LV" sz="2800" b="1" dirty="0" smtClean="0"/>
              <a:t>Rakstu mācītāji </a:t>
            </a:r>
            <a:r>
              <a:rPr lang="lv-LV" sz="2800" dirty="0" smtClean="0"/>
              <a:t>nevar izdzīt </a:t>
            </a:r>
            <a:r>
              <a:rPr lang="lv-LV" sz="2800" b="1" dirty="0" smtClean="0"/>
              <a:t>ļaunos garus </a:t>
            </a:r>
            <a:r>
              <a:rPr lang="lv-LV" sz="2800" dirty="0" smtClean="0"/>
              <a:t>– kāpēc?</a:t>
            </a:r>
          </a:p>
          <a:p>
            <a:pPr>
              <a:buFontTx/>
              <a:buChar char="•"/>
            </a:pPr>
            <a:r>
              <a:rPr lang="lv-LV" sz="2800" b="1" dirty="0" smtClean="0"/>
              <a:t>Jēzus varēja izdzīt </a:t>
            </a:r>
            <a:r>
              <a:rPr lang="lv-LV" sz="2800" dirty="0" smtClean="0"/>
              <a:t>un tie </a:t>
            </a:r>
            <a:r>
              <a:rPr lang="lv-LV" sz="2800" b="1" dirty="0" smtClean="0"/>
              <a:t>Viņu apsūdzēja</a:t>
            </a:r>
            <a:r>
              <a:rPr lang="lv-LV" sz="2800" dirty="0" smtClean="0"/>
              <a:t>, ka </a:t>
            </a:r>
            <a:r>
              <a:rPr lang="lv-LV" sz="2800" b="1" dirty="0" smtClean="0"/>
              <a:t>Viņā</a:t>
            </a:r>
            <a:r>
              <a:rPr lang="lv-LV" sz="2800" dirty="0" smtClean="0"/>
              <a:t> ir </a:t>
            </a:r>
            <a:r>
              <a:rPr lang="lv-LV" sz="2800" b="1" dirty="0" smtClean="0"/>
              <a:t>pats velns</a:t>
            </a:r>
            <a:r>
              <a:rPr lang="lv-LV" sz="2800" dirty="0" smtClean="0"/>
              <a:t>, ka </a:t>
            </a:r>
            <a:r>
              <a:rPr lang="lv-LV" sz="2800" b="1" dirty="0" smtClean="0"/>
              <a:t>Viņš</a:t>
            </a:r>
            <a:r>
              <a:rPr lang="lv-LV" sz="2800" dirty="0" smtClean="0"/>
              <a:t> to var </a:t>
            </a:r>
            <a:r>
              <a:rPr lang="lv-LV" sz="2800" b="1" dirty="0" smtClean="0"/>
              <a:t>izdarīt</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5</a:t>
            </a:fld>
            <a:endParaRPr lang="lv-LV" smtClean="0"/>
          </a:p>
        </p:txBody>
      </p:sp>
      <p:pic>
        <p:nvPicPr>
          <p:cNvPr id="6146" name="Picture 2" descr="Attēlu rezultāti vaicājumam “jesus with pharisees”"/>
          <p:cNvPicPr>
            <a:picLocks noChangeAspect="1" noChangeArrowheads="1"/>
          </p:cNvPicPr>
          <p:nvPr/>
        </p:nvPicPr>
        <p:blipFill>
          <a:blip r:embed="rId2"/>
          <a:srcRect/>
          <a:stretch>
            <a:fillRect/>
          </a:stretch>
        </p:blipFill>
        <p:spPr bwMode="auto">
          <a:xfrm>
            <a:off x="857224" y="3524250"/>
            <a:ext cx="7072362" cy="333375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fade">
                                      <p:cBhvr>
                                        <p:cTn id="11" dur="2000"/>
                                        <p:tgtEl>
                                          <p:spTgt spid="61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23 Tos pieaicinājis, viņš runāja uz tiem līdzībās: “Kā var sātans izdzīt sātanu? 24 Ja kāda valstība sašķeļas sevī, tad tāda valstība nevar pastāvēt. 25 Un, ja kāds nams sašķeļas sevī, tad tāds nams nevar pastāvēt. 26 Ja sātans saceļas pret sevi un sašķeļas, tad tas nevar pastāvēt, bet iet bojā.</a:t>
            </a:r>
          </a:p>
        </p:txBody>
      </p:sp>
      <p:sp>
        <p:nvSpPr>
          <p:cNvPr id="7" name="Rectangle 6"/>
          <p:cNvSpPr>
            <a:spLocks noChangeArrowheads="1"/>
          </p:cNvSpPr>
          <p:nvPr/>
        </p:nvSpPr>
        <p:spPr bwMode="auto">
          <a:xfrm>
            <a:off x="0" y="2143116"/>
            <a:ext cx="9144000" cy="1384995"/>
          </a:xfrm>
          <a:prstGeom prst="rect">
            <a:avLst/>
          </a:prstGeom>
          <a:noFill/>
          <a:ln w="9525">
            <a:noFill/>
            <a:miter lim="800000"/>
            <a:headEnd/>
            <a:tailEnd/>
          </a:ln>
        </p:spPr>
        <p:txBody>
          <a:bodyPr wrap="square">
            <a:spAutoFit/>
          </a:bodyPr>
          <a:lstStyle/>
          <a:p>
            <a:pPr>
              <a:buFontTx/>
              <a:buChar char="•"/>
            </a:pPr>
            <a:r>
              <a:rPr lang="lv-LV" sz="2800" b="1" dirty="0" smtClean="0"/>
              <a:t>Jēzus</a:t>
            </a:r>
            <a:r>
              <a:rPr lang="lv-LV" sz="2800" dirty="0" smtClean="0"/>
              <a:t> rakstu mācītājiem </a:t>
            </a:r>
            <a:r>
              <a:rPr lang="lv-LV" sz="2800" b="1" dirty="0" smtClean="0"/>
              <a:t>atbild</a:t>
            </a:r>
            <a:r>
              <a:rPr lang="lv-LV" sz="2800" dirty="0" smtClean="0"/>
              <a:t>, ka viņu doma ir pilnīgi </a:t>
            </a:r>
            <a:r>
              <a:rPr lang="lv-LV" sz="2800" b="1" dirty="0" smtClean="0"/>
              <a:t>neloģiska</a:t>
            </a:r>
            <a:r>
              <a:rPr lang="lv-LV" sz="2800" dirty="0" smtClean="0"/>
              <a:t>: kā </a:t>
            </a:r>
            <a:r>
              <a:rPr lang="lv-LV" sz="2800" b="1" dirty="0" smtClean="0"/>
              <a:t>var sātans sātanu izdzīt</a:t>
            </a:r>
            <a:r>
              <a:rPr lang="lv-LV" sz="2800" dirty="0" smtClean="0"/>
              <a:t>, tam </a:t>
            </a:r>
            <a:r>
              <a:rPr lang="lv-LV" sz="2800" b="1" dirty="0" smtClean="0"/>
              <a:t>nav jēgas</a:t>
            </a:r>
            <a:r>
              <a:rPr lang="lv-LV" sz="2800" dirty="0" smtClean="0"/>
              <a:t>, tā jau </a:t>
            </a:r>
            <a:r>
              <a:rPr lang="lv-LV" sz="2800" b="1" dirty="0" smtClean="0"/>
              <a:t>sātans</a:t>
            </a:r>
            <a:r>
              <a:rPr lang="lv-LV" sz="2800" dirty="0" smtClean="0"/>
              <a:t> mazinātu tikai </a:t>
            </a:r>
            <a:r>
              <a:rPr lang="lv-LV" sz="2800" b="1" dirty="0" smtClean="0"/>
              <a:t>savu varu </a:t>
            </a:r>
            <a:r>
              <a:rPr lang="lv-LV" sz="2800" dirty="0" smtClean="0"/>
              <a:t>un </a:t>
            </a:r>
            <a:r>
              <a:rPr lang="lv-LV" sz="2800" b="1" dirty="0" smtClean="0"/>
              <a:t>ietekmi</a:t>
            </a:r>
            <a:r>
              <a:rPr lang="lv-LV" sz="2800" dirty="0" smtClean="0"/>
              <a:t>.</a:t>
            </a:r>
            <a:endParaRPr lang="lv-LV" sz="2800" dirty="0"/>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6</a:t>
            </a:fld>
            <a:endParaRPr lang="lv-LV" smtClean="0"/>
          </a:p>
        </p:txBody>
      </p:sp>
      <p:pic>
        <p:nvPicPr>
          <p:cNvPr id="1026" name="Picture 2" descr="Attēlu rezultāti vaicājumam “jesus with devil”"/>
          <p:cNvPicPr>
            <a:picLocks noChangeAspect="1" noChangeArrowheads="1"/>
          </p:cNvPicPr>
          <p:nvPr/>
        </p:nvPicPr>
        <p:blipFill>
          <a:blip r:embed="rId2"/>
          <a:srcRect/>
          <a:stretch>
            <a:fillRect/>
          </a:stretch>
        </p:blipFill>
        <p:spPr bwMode="auto">
          <a:xfrm>
            <a:off x="642910" y="3500438"/>
            <a:ext cx="7715304" cy="33575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31 Tad viņa māte un viņa brāļi nāca un, ārpusē nostājušies, sūtīja pie viņa, lai viņu pasauc 32 Ap viņu sēdēja ļaužu pūlis. Un tie viņam sacīja: “Redzi, tava māte un tavi brāļi, un tavas māsas ārpusē tevi meklē.”</a:t>
            </a:r>
          </a:p>
        </p:txBody>
      </p:sp>
      <p:sp>
        <p:nvSpPr>
          <p:cNvPr id="7" name="Rectangle 6"/>
          <p:cNvSpPr>
            <a:spLocks noChangeArrowheads="1"/>
          </p:cNvSpPr>
          <p:nvPr/>
        </p:nvSpPr>
        <p:spPr bwMode="auto">
          <a:xfrm>
            <a:off x="0" y="1428736"/>
            <a:ext cx="9144000" cy="2246769"/>
          </a:xfrm>
          <a:prstGeom prst="rect">
            <a:avLst/>
          </a:prstGeom>
          <a:noFill/>
          <a:ln w="9525">
            <a:noFill/>
            <a:miter lim="800000"/>
            <a:headEnd/>
            <a:tailEnd/>
          </a:ln>
        </p:spPr>
        <p:txBody>
          <a:bodyPr wrap="square">
            <a:spAutoFit/>
          </a:bodyPr>
          <a:lstStyle/>
          <a:p>
            <a:pPr>
              <a:buFontTx/>
              <a:buChar char="•"/>
            </a:pPr>
            <a:r>
              <a:rPr lang="lv-LV" sz="2800" dirty="0" smtClean="0"/>
              <a:t>Jēzus </a:t>
            </a:r>
            <a:r>
              <a:rPr lang="lv-LV" sz="2800" b="1" dirty="0" smtClean="0"/>
              <a:t>ģimenei liekas </a:t>
            </a:r>
            <a:r>
              <a:rPr lang="lv-LV" sz="2800" dirty="0" smtClean="0"/>
              <a:t>– nu gan </a:t>
            </a:r>
            <a:r>
              <a:rPr lang="lv-LV" sz="2800" b="1" dirty="0" smtClean="0"/>
              <a:t>ir pa traku </a:t>
            </a:r>
            <a:r>
              <a:rPr lang="lv-LV" sz="2800" dirty="0" smtClean="0"/>
              <a:t>– ja </a:t>
            </a:r>
            <a:r>
              <a:rPr lang="lv-LV" sz="2800" dirty="0" smtClean="0"/>
              <a:t>pat </a:t>
            </a:r>
            <a:r>
              <a:rPr lang="lv-LV" sz="2800" b="1" dirty="0" smtClean="0"/>
              <a:t>reliģiozie vadītāji </a:t>
            </a:r>
            <a:r>
              <a:rPr lang="lv-LV" sz="2800" dirty="0" smtClean="0"/>
              <a:t>saka, ka </a:t>
            </a:r>
            <a:r>
              <a:rPr lang="lv-LV" sz="2800" b="1" dirty="0" smtClean="0"/>
              <a:t>Viņā ir </a:t>
            </a:r>
            <a:r>
              <a:rPr lang="lv-LV" sz="2800" b="1" dirty="0" smtClean="0"/>
              <a:t>velns</a:t>
            </a:r>
            <a:r>
              <a:rPr lang="lv-LV" sz="2800" dirty="0" smtClean="0"/>
              <a:t>!</a:t>
            </a:r>
          </a:p>
          <a:p>
            <a:pPr>
              <a:buFontTx/>
              <a:buChar char="•"/>
            </a:pPr>
            <a:r>
              <a:rPr lang="lv-LV" sz="2800" dirty="0" smtClean="0"/>
              <a:t>Viņi nolemj </a:t>
            </a:r>
            <a:r>
              <a:rPr lang="lv-LV" sz="2800" b="1" dirty="0" smtClean="0"/>
              <a:t>Jēzu vest pie prāta</a:t>
            </a:r>
            <a:r>
              <a:rPr lang="lv-LV" sz="2800" dirty="0" smtClean="0"/>
              <a:t>! Viņi </a:t>
            </a:r>
            <a:r>
              <a:rPr lang="lv-LV" sz="2800" b="1" dirty="0" smtClean="0"/>
              <a:t>nenāk pie Jēzus </a:t>
            </a:r>
            <a:r>
              <a:rPr lang="lv-LV" sz="2800" dirty="0" smtClean="0"/>
              <a:t>paša, bet </a:t>
            </a:r>
            <a:r>
              <a:rPr lang="lv-LV" sz="2800" b="1" dirty="0" smtClean="0"/>
              <a:t>liek viņu pasaukt malā</a:t>
            </a:r>
            <a:r>
              <a:rPr lang="lv-LV" sz="2800" dirty="0" smtClean="0"/>
              <a:t>, kur viņi varētu būt </a:t>
            </a:r>
            <a:r>
              <a:rPr lang="lv-LV" sz="2800" b="1" dirty="0" smtClean="0"/>
              <a:t>vieni paši ar Jēzu bez pūļa</a:t>
            </a:r>
            <a:r>
              <a:rPr lang="lv-LV" sz="2800" dirty="0" smtClean="0"/>
              <a:t>.</a:t>
            </a:r>
            <a:endParaRPr lang="lv-LV" sz="2800" dirty="0"/>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7</a:t>
            </a:fld>
            <a:endParaRPr lang="lv-LV" smtClean="0"/>
          </a:p>
        </p:txBody>
      </p:sp>
      <p:pic>
        <p:nvPicPr>
          <p:cNvPr id="7170" name="Picture 2" descr="Attēlu rezultāti vaicājumam “jesus with mother and brothers”"/>
          <p:cNvPicPr>
            <a:picLocks noChangeAspect="1" noChangeArrowheads="1"/>
          </p:cNvPicPr>
          <p:nvPr/>
        </p:nvPicPr>
        <p:blipFill>
          <a:blip r:embed="rId2"/>
          <a:srcRect/>
          <a:stretch>
            <a:fillRect/>
          </a:stretch>
        </p:blipFill>
        <p:spPr bwMode="auto">
          <a:xfrm>
            <a:off x="1428728" y="3495674"/>
            <a:ext cx="6215106" cy="33623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76251158-A210-4505-AA92-840A46AA55BC}" type="slidenum">
              <a:rPr lang="en-US" sz="1200">
                <a:effectLst>
                  <a:outerShdw blurRad="38100" dist="38100" dir="2700000" algn="tl">
                    <a:srgbClr val="000000"/>
                  </a:outerShdw>
                </a:effectLst>
                <a:latin typeface="+mn-lt"/>
              </a:rPr>
              <a:pPr algn="r" fontAlgn="auto">
                <a:spcBef>
                  <a:spcPts val="0"/>
                </a:spcBef>
                <a:spcAft>
                  <a:spcPts val="0"/>
                </a:spcAft>
                <a:defRPr/>
              </a:pPr>
              <a:t>8</a:t>
            </a:fld>
            <a:endParaRPr lang="en-US" sz="1200" dirty="0">
              <a:effectLst>
                <a:outerShdw blurRad="38100" dist="38100" dir="2700000" algn="tl">
                  <a:srgbClr val="000000"/>
                </a:outerShdw>
              </a:effectLst>
              <a:latin typeface="+mn-lt"/>
            </a:endParaRPr>
          </a:p>
        </p:txBody>
      </p:sp>
      <p:sp>
        <p:nvSpPr>
          <p:cNvPr id="7" name="Rectangle 6"/>
          <p:cNvSpPr>
            <a:spLocks noChangeArrowheads="1"/>
          </p:cNvSpPr>
          <p:nvPr/>
        </p:nvSpPr>
        <p:spPr bwMode="auto">
          <a:xfrm>
            <a:off x="0" y="1471910"/>
            <a:ext cx="9144000" cy="5201424"/>
          </a:xfrm>
          <a:prstGeom prst="rect">
            <a:avLst/>
          </a:prstGeom>
          <a:noFill/>
          <a:ln w="9525">
            <a:noFill/>
            <a:miter lim="800000"/>
            <a:headEnd/>
            <a:tailEnd/>
          </a:ln>
        </p:spPr>
        <p:txBody>
          <a:bodyPr>
            <a:spAutoFit/>
          </a:bodyPr>
          <a:lstStyle/>
          <a:p>
            <a:pPr eaLnBrk="0" hangingPunct="0">
              <a:buFont typeface="Wingdings" pitchFamily="2" charset="2"/>
              <a:buChar char="§"/>
            </a:pPr>
            <a:r>
              <a:rPr lang="lv-LV" sz="2800" b="1" dirty="0" smtClean="0">
                <a:cs typeface="Arial" charset="0"/>
              </a:rPr>
              <a:t>Jēzus ģimene </a:t>
            </a:r>
            <a:r>
              <a:rPr lang="lv-LV" sz="2800" b="1" dirty="0" smtClean="0">
                <a:cs typeface="Arial" charset="0"/>
              </a:rPr>
              <a:t>ir tie, kas dara Dieva gribu!</a:t>
            </a:r>
          </a:p>
          <a:p>
            <a:pPr eaLnBrk="0" hangingPunct="0">
              <a:buFont typeface="Wingdings" pitchFamily="2" charset="2"/>
              <a:buChar char="§"/>
            </a:pPr>
            <a:r>
              <a:rPr lang="lv-LV" sz="2800" dirty="0" smtClean="0">
                <a:cs typeface="Arial" charset="0"/>
              </a:rPr>
              <a:t>Jēzus </a:t>
            </a:r>
            <a:r>
              <a:rPr lang="lv-LV" sz="2800" b="1" dirty="0" smtClean="0">
                <a:cs typeface="Arial" charset="0"/>
              </a:rPr>
              <a:t>māte</a:t>
            </a:r>
            <a:r>
              <a:rPr lang="lv-LV" sz="2800" dirty="0" smtClean="0">
                <a:cs typeface="Arial" charset="0"/>
              </a:rPr>
              <a:t> un </a:t>
            </a:r>
            <a:r>
              <a:rPr lang="lv-LV" sz="2800" b="1" dirty="0" smtClean="0">
                <a:cs typeface="Arial" charset="0"/>
              </a:rPr>
              <a:t>brāļi</a:t>
            </a:r>
            <a:r>
              <a:rPr lang="lv-LV" sz="2800" dirty="0" smtClean="0">
                <a:cs typeface="Arial" charset="0"/>
              </a:rPr>
              <a:t> ir nostājušies </a:t>
            </a:r>
            <a:r>
              <a:rPr lang="lv-LV" sz="2800" b="1" dirty="0" smtClean="0">
                <a:cs typeface="Arial" charset="0"/>
              </a:rPr>
              <a:t>pret Viņu!</a:t>
            </a:r>
          </a:p>
          <a:p>
            <a:pPr eaLnBrk="0" hangingPunct="0">
              <a:buFont typeface="Wingdings" pitchFamily="2" charset="2"/>
              <a:buChar char="§"/>
            </a:pPr>
            <a:endParaRPr lang="lv-LV" sz="2800" b="1" dirty="0" smtClean="0">
              <a:cs typeface="Arial" charset="0"/>
            </a:endParaRPr>
          </a:p>
          <a:p>
            <a:pPr eaLnBrk="0" hangingPunct="0">
              <a:buFont typeface="Wingdings" pitchFamily="2" charset="2"/>
              <a:buChar char="§"/>
            </a:pPr>
            <a:r>
              <a:rPr lang="lv-LV" sz="2800" b="1" dirty="0" smtClean="0">
                <a:cs typeface="Arial" charset="0"/>
              </a:rPr>
              <a:t>Dievs</a:t>
            </a:r>
            <a:r>
              <a:rPr lang="lv-LV" sz="2800" dirty="0" smtClean="0">
                <a:cs typeface="Arial" charset="0"/>
              </a:rPr>
              <a:t> </a:t>
            </a:r>
            <a:r>
              <a:rPr lang="lv-LV" sz="2800" dirty="0">
                <a:cs typeface="Arial" charset="0"/>
              </a:rPr>
              <a:t>ir </a:t>
            </a:r>
            <a:r>
              <a:rPr lang="lv-LV" sz="2800" b="1" dirty="0">
                <a:cs typeface="Arial" charset="0"/>
              </a:rPr>
              <a:t>mūsu Tēvs</a:t>
            </a:r>
          </a:p>
          <a:p>
            <a:pPr eaLnBrk="0" hangingPunct="0"/>
            <a:r>
              <a:rPr lang="lv-LV" sz="2400" i="1" dirty="0">
                <a:cs typeface="Arial" charset="0"/>
              </a:rPr>
              <a:t>Bet, cik Viņu uzņēma, tiem Viņš deva varu kļūt </a:t>
            </a:r>
          </a:p>
          <a:p>
            <a:pPr eaLnBrk="0" hangingPunct="0"/>
            <a:r>
              <a:rPr lang="lv-LV" sz="2400" i="1" dirty="0">
                <a:cs typeface="Arial" charset="0"/>
              </a:rPr>
              <a:t>par </a:t>
            </a:r>
            <a:r>
              <a:rPr lang="lv-LV" sz="2400" b="1" i="1" dirty="0">
                <a:cs typeface="Arial" charset="0"/>
              </a:rPr>
              <a:t>Dieva bērniem</a:t>
            </a:r>
            <a:r>
              <a:rPr lang="lv-LV" sz="2400" i="1" dirty="0">
                <a:cs typeface="Arial" charset="0"/>
              </a:rPr>
              <a:t>, tiem, kas tic Viņa Vārdam.</a:t>
            </a:r>
            <a:r>
              <a:rPr lang="lv-LV" sz="2400" dirty="0">
                <a:cs typeface="Arial" charset="0"/>
              </a:rPr>
              <a:t>” </a:t>
            </a:r>
            <a:endParaRPr lang="lv-LV" sz="2400" dirty="0" smtClean="0">
              <a:cs typeface="Arial" charset="0"/>
            </a:endParaRPr>
          </a:p>
          <a:p>
            <a:pPr eaLnBrk="0" hangingPunct="0"/>
            <a:r>
              <a:rPr lang="lv-LV" sz="2400" dirty="0" smtClean="0">
                <a:cs typeface="Arial" charset="0"/>
              </a:rPr>
              <a:t>(</a:t>
            </a:r>
            <a:r>
              <a:rPr lang="lv-LV" sz="2400" dirty="0">
                <a:cs typeface="Arial" charset="0"/>
              </a:rPr>
              <a:t>Jņ.1:12)</a:t>
            </a:r>
          </a:p>
          <a:p>
            <a:pPr eaLnBrk="0" hangingPunct="0">
              <a:buFont typeface="Wingdings" pitchFamily="2" charset="2"/>
              <a:buChar char="§"/>
            </a:pPr>
            <a:r>
              <a:rPr lang="lv-LV" sz="2800" b="1" dirty="0" smtClean="0">
                <a:cs typeface="Arial" charset="0"/>
              </a:rPr>
              <a:t>Viens </a:t>
            </a:r>
            <a:r>
              <a:rPr lang="lv-LV" sz="2800" b="1" dirty="0">
                <a:cs typeface="Arial" charset="0"/>
              </a:rPr>
              <a:t>otram - brāļi un māsas</a:t>
            </a:r>
          </a:p>
          <a:p>
            <a:pPr eaLnBrk="0" hangingPunct="0">
              <a:buFont typeface="Wingdings" pitchFamily="2" charset="2"/>
              <a:buChar char="§"/>
            </a:pPr>
            <a:r>
              <a:rPr lang="lv-LV" sz="2400" dirty="0"/>
              <a:t>Tā mēs varam saukt viens otru, jo </a:t>
            </a:r>
            <a:r>
              <a:rPr lang="lv-LV" sz="2400" b="1" dirty="0"/>
              <a:t>mums ir 1 Tēvs</a:t>
            </a:r>
            <a:endParaRPr lang="lv-LV" sz="2400" b="1" dirty="0">
              <a:cs typeface="Arial" charset="0"/>
            </a:endParaRPr>
          </a:p>
          <a:p>
            <a:pPr eaLnBrk="0" hangingPunct="0"/>
            <a:r>
              <a:rPr lang="lv-LV" sz="2400" dirty="0">
                <a:cs typeface="Arial" charset="0"/>
              </a:rPr>
              <a:t>“</a:t>
            </a:r>
            <a:r>
              <a:rPr lang="lv-LV" sz="2400" i="1" dirty="0">
                <a:cs typeface="Arial" charset="0"/>
              </a:rPr>
              <a:t>Ja kāds saka: es mīlu Dievu, - un ienīst savu brāli, tad viņš ir melis; jo, kas nemīl savu </a:t>
            </a:r>
            <a:r>
              <a:rPr lang="lv-LV" sz="2400" b="1" i="1" dirty="0">
                <a:cs typeface="Arial" charset="0"/>
              </a:rPr>
              <a:t>brāli</a:t>
            </a:r>
            <a:r>
              <a:rPr lang="lv-LV" sz="2400" i="1" dirty="0">
                <a:cs typeface="Arial" charset="0"/>
              </a:rPr>
              <a:t>, ko viņš ir redzējis, nevar mīlēt Dievu, ko viņš nav redzējis</a:t>
            </a:r>
            <a:r>
              <a:rPr lang="lv-LV" sz="2400" dirty="0">
                <a:cs typeface="Arial" charset="0"/>
              </a:rPr>
              <a:t>.” (1.Jņ.4:20)</a:t>
            </a:r>
          </a:p>
          <a:p>
            <a:pPr eaLnBrk="0" hangingPunct="0">
              <a:buFont typeface="Wingdings" pitchFamily="2" charset="2"/>
              <a:buChar char="§"/>
            </a:pPr>
            <a:r>
              <a:rPr lang="lv-LV" sz="2400" b="1" dirty="0" smtClean="0">
                <a:cs typeface="Arial" charset="0"/>
              </a:rPr>
              <a:t>Vienam </a:t>
            </a:r>
            <a:r>
              <a:rPr lang="lv-LV" sz="2400" b="1" dirty="0">
                <a:cs typeface="Arial" charset="0"/>
              </a:rPr>
              <a:t>pašam ticības cīņu izcīnīt ir neiespējami</a:t>
            </a:r>
            <a:r>
              <a:rPr lang="lv-LV" sz="2400" b="1" dirty="0" smtClean="0">
                <a:cs typeface="Arial" charset="0"/>
              </a:rPr>
              <a:t>!</a:t>
            </a:r>
            <a:endParaRPr lang="lv-LV" sz="2400" b="1" dirty="0">
              <a:cs typeface="Arial" charset="0"/>
            </a:endParaRPr>
          </a:p>
        </p:txBody>
      </p:sp>
      <p:pic>
        <p:nvPicPr>
          <p:cNvPr id="28673" name="Picture 1"/>
          <p:cNvPicPr>
            <a:picLocks noChangeAspect="1" noChangeArrowheads="1"/>
          </p:cNvPicPr>
          <p:nvPr/>
        </p:nvPicPr>
        <p:blipFill>
          <a:blip r:embed="rId2" cstate="print"/>
          <a:srcRect/>
          <a:stretch>
            <a:fillRect/>
          </a:stretch>
        </p:blipFill>
        <p:spPr bwMode="auto">
          <a:xfrm>
            <a:off x="7286644" y="1142984"/>
            <a:ext cx="1857356" cy="192880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28674" name="Picture 2"/>
          <p:cNvPicPr>
            <a:picLocks noChangeAspect="1" noChangeArrowheads="1"/>
          </p:cNvPicPr>
          <p:nvPr/>
        </p:nvPicPr>
        <p:blipFill>
          <a:blip r:embed="rId3" cstate="print"/>
          <a:srcRect/>
          <a:stretch>
            <a:fillRect/>
          </a:stretch>
        </p:blipFill>
        <p:spPr bwMode="auto">
          <a:xfrm>
            <a:off x="7358082" y="3143248"/>
            <a:ext cx="1785918" cy="18288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Rectangle 3"/>
          <p:cNvSpPr txBox="1">
            <a:spLocks noChangeArrowheads="1"/>
          </p:cNvSpPr>
          <p:nvPr/>
        </p:nvSpPr>
        <p:spPr>
          <a:xfrm>
            <a:off x="0" y="0"/>
            <a:ext cx="9144000" cy="1081088"/>
          </a:xfrm>
          <a:prstGeom prst="rect">
            <a:avLst/>
          </a:prstGeom>
        </p:spPr>
        <p:txBody>
          <a:bodyPr/>
          <a:lstStyle/>
          <a:p>
            <a:pPr marL="0" marR="0" lvl="0" indent="0" algn="just" defTabSz="914400" rtl="0" eaLnBrk="0" fontAlgn="base" latinLnBrk="0" hangingPunct="0">
              <a:lnSpc>
                <a:spcPct val="90000"/>
              </a:lnSpc>
              <a:spcBef>
                <a:spcPct val="0"/>
              </a:spcBef>
              <a:spcAft>
                <a:spcPct val="0"/>
              </a:spcAft>
              <a:buClrTx/>
              <a:buSzTx/>
              <a:buFontTx/>
              <a:buNone/>
              <a:tabLst/>
              <a:defRPr/>
            </a:pPr>
            <a:r>
              <a:rPr kumimoji="0" lang="lv-LV" sz="2800" b="0" i="1" u="none" strike="noStrike" kern="0" cap="none" spc="0" normalizeH="0" baseline="0" noProof="0" smtClean="0">
                <a:ln>
                  <a:noFill/>
                </a:ln>
                <a:solidFill>
                  <a:schemeClr val="tx1"/>
                </a:solidFill>
                <a:effectLst/>
                <a:uLnTx/>
                <a:uFillTx/>
                <a:latin typeface="+mn-lt"/>
                <a:ea typeface="+mn-ea"/>
                <a:cs typeface="+mn-cs"/>
              </a:rPr>
              <a:t>33 Un viņš tiem atbildēja: “Kas ir mana māte un mani brāļi?” 34 Uzlūkojis ap sevi sēdošos, viņš sacīja: “Redzi, mana māte un mani brāļi. 35 Kas dara Dieva gribu, tas ir mans brālis un māsa, un māte.</a:t>
            </a:r>
          </a:p>
          <a:p>
            <a:pPr marL="0" marR="0" lvl="0" indent="0" algn="just" defTabSz="914400" rtl="0" eaLnBrk="0" fontAlgn="base" latinLnBrk="0" hangingPunct="0">
              <a:lnSpc>
                <a:spcPct val="90000"/>
              </a:lnSpc>
              <a:spcBef>
                <a:spcPct val="0"/>
              </a:spcBef>
              <a:spcAft>
                <a:spcPct val="0"/>
              </a:spcAft>
              <a:buClrTx/>
              <a:buSzTx/>
              <a:buFontTx/>
              <a:buNone/>
              <a:tabLst/>
              <a:defRPr/>
            </a:pPr>
            <a:endParaRPr kumimoji="0" lang="lv-LV" sz="2800" b="0" i="1"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673"/>
                                        </p:tgtEl>
                                        <p:attrNameLst>
                                          <p:attrName>style.visibility</p:attrName>
                                        </p:attrNameLst>
                                      </p:cBhvr>
                                      <p:to>
                                        <p:strVal val="visible"/>
                                      </p:to>
                                    </p:set>
                                    <p:animEffect transition="in" filter="fade">
                                      <p:cBhvr>
                                        <p:cTn id="7" dur="2000"/>
                                        <p:tgtEl>
                                          <p:spTgt spid="28673"/>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anim calcmode="lin" valueType="num">
                                      <p:cBhvr additive="base">
                                        <p:cTn id="1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4" end="4"/>
                                            </p:txEl>
                                          </p:spTgt>
                                        </p:tgtEl>
                                        <p:attrNameLst>
                                          <p:attrName>style.visibility</p:attrName>
                                        </p:attrNameLst>
                                      </p:cBhvr>
                                      <p:to>
                                        <p:strVal val="visible"/>
                                      </p:to>
                                    </p:set>
                                    <p:anim calcmode="lin" valueType="num">
                                      <p:cBhvr additive="base">
                                        <p:cTn id="2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4" end="4"/>
                                            </p:txEl>
                                          </p:spTgt>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0"/>
                                  </p:stCondLst>
                                  <p:childTnLst>
                                    <p:set>
                                      <p:cBhvr>
                                        <p:cTn id="29" dur="1" fill="hold">
                                          <p:stCondLst>
                                            <p:cond delay="0"/>
                                          </p:stCondLst>
                                        </p:cTn>
                                        <p:tgtEl>
                                          <p:spTgt spid="7">
                                            <p:txEl>
                                              <p:pRg st="5" end="5"/>
                                            </p:txEl>
                                          </p:spTgt>
                                        </p:tgtEl>
                                        <p:attrNameLst>
                                          <p:attrName>style.visibility</p:attrName>
                                        </p:attrNameLst>
                                      </p:cBhvr>
                                      <p:to>
                                        <p:strVal val="visible"/>
                                      </p:to>
                                    </p:set>
                                    <p:anim calcmode="lin" valueType="num">
                                      <p:cBhvr additive="base">
                                        <p:cTn id="3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7">
                                            <p:txEl>
                                              <p:pRg st="6" end="6"/>
                                            </p:txEl>
                                          </p:spTgt>
                                        </p:tgtEl>
                                        <p:attrNameLst>
                                          <p:attrName>style.visibility</p:attrName>
                                        </p:attrNameLst>
                                      </p:cBhvr>
                                      <p:to>
                                        <p:strVal val="visible"/>
                                      </p:to>
                                    </p:set>
                                    <p:anim calcmode="lin" valueType="num">
                                      <p:cBhvr additive="base">
                                        <p:cTn id="34"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36" fill="hold">
                            <p:stCondLst>
                              <p:cond delay="4000"/>
                            </p:stCondLst>
                            <p:childTnLst>
                              <p:par>
                                <p:cTn id="37" presetID="2" presetClass="entr" presetSubtype="4" fill="hold" nodeType="after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anim calcmode="lin" valueType="num">
                                      <p:cBhvr additive="base">
                                        <p:cTn id="39"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41" fill="hold">
                            <p:stCondLst>
                              <p:cond delay="4500"/>
                            </p:stCondLst>
                            <p:childTnLst>
                              <p:par>
                                <p:cTn id="42" presetID="2" presetClass="entr" presetSubtype="4" fill="hold" nodeType="afterEffect">
                                  <p:stCondLst>
                                    <p:cond delay="0"/>
                                  </p:stCondLst>
                                  <p:childTnLst>
                                    <p:set>
                                      <p:cBhvr>
                                        <p:cTn id="43" dur="1" fill="hold">
                                          <p:stCondLst>
                                            <p:cond delay="0"/>
                                          </p:stCondLst>
                                        </p:cTn>
                                        <p:tgtEl>
                                          <p:spTgt spid="7">
                                            <p:txEl>
                                              <p:pRg st="8" end="8"/>
                                            </p:txEl>
                                          </p:spTgt>
                                        </p:tgtEl>
                                        <p:attrNameLst>
                                          <p:attrName>style.visibility</p:attrName>
                                        </p:attrNameLst>
                                      </p:cBhvr>
                                      <p:to>
                                        <p:strVal val="visible"/>
                                      </p:to>
                                    </p:set>
                                    <p:anim calcmode="lin" valueType="num">
                                      <p:cBhvr additive="base">
                                        <p:cTn id="44" dur="500" fill="hold"/>
                                        <p:tgtEl>
                                          <p:spTgt spid="7">
                                            <p:txEl>
                                              <p:pRg st="8" end="8"/>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7">
                                            <p:txEl>
                                              <p:pRg st="8" end="8"/>
                                            </p:txEl>
                                          </p:spTgt>
                                        </p:tgtEl>
                                        <p:attrNameLst>
                                          <p:attrName>ppt_y</p:attrName>
                                        </p:attrNameLst>
                                      </p:cBhvr>
                                      <p:tavLst>
                                        <p:tav tm="0">
                                          <p:val>
                                            <p:strVal val="1+#ppt_h/2"/>
                                          </p:val>
                                        </p:tav>
                                        <p:tav tm="100000">
                                          <p:val>
                                            <p:strVal val="#ppt_y"/>
                                          </p:val>
                                        </p:tav>
                                      </p:tavLst>
                                    </p:anim>
                                  </p:childTnLst>
                                </p:cTn>
                              </p:par>
                            </p:childTnLst>
                          </p:cTn>
                        </p:par>
                        <p:par>
                          <p:cTn id="46" fill="hold">
                            <p:stCondLst>
                              <p:cond delay="5000"/>
                            </p:stCondLst>
                            <p:childTnLst>
                              <p:par>
                                <p:cTn id="47" presetID="2" presetClass="entr" presetSubtype="4" fill="hold" nodeType="afterEffect">
                                  <p:stCondLst>
                                    <p:cond delay="0"/>
                                  </p:stCondLst>
                                  <p:childTnLst>
                                    <p:set>
                                      <p:cBhvr>
                                        <p:cTn id="48" dur="1" fill="hold">
                                          <p:stCondLst>
                                            <p:cond delay="0"/>
                                          </p:stCondLst>
                                        </p:cTn>
                                        <p:tgtEl>
                                          <p:spTgt spid="7">
                                            <p:txEl>
                                              <p:pRg st="9" end="9"/>
                                            </p:txEl>
                                          </p:spTgt>
                                        </p:tgtEl>
                                        <p:attrNameLst>
                                          <p:attrName>style.visibility</p:attrName>
                                        </p:attrNameLst>
                                      </p:cBhvr>
                                      <p:to>
                                        <p:strVal val="visible"/>
                                      </p:to>
                                    </p:set>
                                    <p:anim calcmode="lin" valueType="num">
                                      <p:cBhvr additive="base">
                                        <p:cTn id="49" dur="500" fill="hold"/>
                                        <p:tgtEl>
                                          <p:spTgt spid="7">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7">
                                            <p:txEl>
                                              <p:pRg st="9" end="9"/>
                                            </p:txEl>
                                          </p:spTgt>
                                        </p:tgtEl>
                                        <p:attrNameLst>
                                          <p:attrName>ppt_y</p:attrName>
                                        </p:attrNameLst>
                                      </p:cBhvr>
                                      <p:tavLst>
                                        <p:tav tm="0">
                                          <p:val>
                                            <p:strVal val="1+#ppt_h/2"/>
                                          </p:val>
                                        </p:tav>
                                        <p:tav tm="100000">
                                          <p:val>
                                            <p:strVal val="#ppt_y"/>
                                          </p:val>
                                        </p:tav>
                                      </p:tavLst>
                                    </p:anim>
                                  </p:childTnLst>
                                </p:cTn>
                              </p:par>
                            </p:childTnLst>
                          </p:cTn>
                        </p:par>
                        <p:par>
                          <p:cTn id="51" fill="hold">
                            <p:stCondLst>
                              <p:cond delay="5500"/>
                            </p:stCondLst>
                            <p:childTnLst>
                              <p:par>
                                <p:cTn id="52" presetID="2" presetClass="entr" presetSubtype="4" fill="hold" nodeType="afterEffect">
                                  <p:stCondLst>
                                    <p:cond delay="0"/>
                                  </p:stCondLst>
                                  <p:childTnLst>
                                    <p:set>
                                      <p:cBhvr>
                                        <p:cTn id="53" dur="1" fill="hold">
                                          <p:stCondLst>
                                            <p:cond delay="0"/>
                                          </p:stCondLst>
                                        </p:cTn>
                                        <p:tgtEl>
                                          <p:spTgt spid="7">
                                            <p:txEl>
                                              <p:pRg st="10" end="10"/>
                                            </p:txEl>
                                          </p:spTgt>
                                        </p:tgtEl>
                                        <p:attrNameLst>
                                          <p:attrName>style.visibility</p:attrName>
                                        </p:attrNameLst>
                                      </p:cBhvr>
                                      <p:to>
                                        <p:strVal val="visible"/>
                                      </p:to>
                                    </p:set>
                                    <p:anim calcmode="lin" valueType="num">
                                      <p:cBhvr additive="base">
                                        <p:cTn id="54" dur="500" fill="hold"/>
                                        <p:tgtEl>
                                          <p:spTgt spid="7">
                                            <p:txEl>
                                              <p:pRg st="10" end="1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
                                            <p:txEl>
                                              <p:pRg st="10" end="10"/>
                                            </p:txEl>
                                          </p:spTgt>
                                        </p:tgtEl>
                                        <p:attrNameLst>
                                          <p:attrName>ppt_y</p:attrName>
                                        </p:attrNameLst>
                                      </p:cBhvr>
                                      <p:tavLst>
                                        <p:tav tm="0">
                                          <p:val>
                                            <p:strVal val="1+#ppt_h/2"/>
                                          </p:val>
                                        </p:tav>
                                        <p:tav tm="100000">
                                          <p:val>
                                            <p:strVal val="#ppt_y"/>
                                          </p:val>
                                        </p:tav>
                                      </p:tavLst>
                                    </p:anim>
                                  </p:childTnLst>
                                </p:cTn>
                              </p:par>
                              <p:par>
                                <p:cTn id="56" presetID="10" presetClass="entr" presetSubtype="0" fill="hold" nodeType="withEffect">
                                  <p:stCondLst>
                                    <p:cond delay="0"/>
                                  </p:stCondLst>
                                  <p:childTnLst>
                                    <p:set>
                                      <p:cBhvr>
                                        <p:cTn id="57" dur="1" fill="hold">
                                          <p:stCondLst>
                                            <p:cond delay="0"/>
                                          </p:stCondLst>
                                        </p:cTn>
                                        <p:tgtEl>
                                          <p:spTgt spid="28674"/>
                                        </p:tgtEl>
                                        <p:attrNameLst>
                                          <p:attrName>style.visibility</p:attrName>
                                        </p:attrNameLst>
                                      </p:cBhvr>
                                      <p:to>
                                        <p:strVal val="visible"/>
                                      </p:to>
                                    </p:set>
                                    <p:animEffect transition="in" filter="fade">
                                      <p:cBhvr>
                                        <p:cTn id="58" dur="2000"/>
                                        <p:tgtEl>
                                          <p:spTgt spid="28674"/>
                                        </p:tgtEl>
                                      </p:cBhvr>
                                    </p:animEffect>
                                  </p:childTnLst>
                                </p:cTn>
                              </p:par>
                            </p:childTnLst>
                          </p:cTn>
                        </p:par>
                        <p:par>
                          <p:cTn id="59" fill="hold">
                            <p:stCondLst>
                              <p:cond delay="7500"/>
                            </p:stCondLst>
                            <p:childTnLst>
                              <p:par>
                                <p:cTn id="60" presetID="2" presetClass="entr" presetSubtype="8" fill="hold" grpId="0" nodeType="afterEffect">
                                  <p:stCondLst>
                                    <p:cond delay="0"/>
                                  </p:stCondLst>
                                  <p:childTnLst>
                                    <p:set>
                                      <p:cBhvr>
                                        <p:cTn id="61" dur="1" fill="hold">
                                          <p:stCondLst>
                                            <p:cond delay="0"/>
                                          </p:stCondLst>
                                        </p:cTn>
                                        <p:tgtEl>
                                          <p:spTgt spid="8">
                                            <p:txEl>
                                              <p:pRg st="0" end="0"/>
                                            </p:txEl>
                                          </p:spTgt>
                                        </p:tgtEl>
                                        <p:attrNameLst>
                                          <p:attrName>style.visibility</p:attrName>
                                        </p:attrNameLst>
                                      </p:cBhvr>
                                      <p:to>
                                        <p:strVal val="visible"/>
                                      </p:to>
                                    </p:set>
                                    <p:anim calcmode="lin" valueType="num">
                                      <p:cBhvr additive="base">
                                        <p:cTn id="62"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785794"/>
            <a:ext cx="9144000" cy="4401205"/>
          </a:xfrm>
          <a:prstGeom prst="rect">
            <a:avLst/>
          </a:prstGeom>
          <a:noFill/>
          <a:ln w="9525">
            <a:noFill/>
            <a:miter lim="800000"/>
            <a:headEnd/>
            <a:tailEnd/>
          </a:ln>
        </p:spPr>
        <p:txBody>
          <a:bodyPr wrap="square">
            <a:spAutoFit/>
          </a:bodyPr>
          <a:lstStyle/>
          <a:p>
            <a:pPr>
              <a:buFontTx/>
              <a:buChar char="•"/>
            </a:pPr>
            <a:r>
              <a:rPr lang="lv-LV" sz="2800" dirty="0" smtClean="0"/>
              <a:t>Ne vienmēr </a:t>
            </a:r>
            <a:r>
              <a:rPr lang="lv-LV" sz="2800" b="1" dirty="0" smtClean="0"/>
              <a:t>ģimenei</a:t>
            </a:r>
            <a:r>
              <a:rPr lang="lv-LV" sz="2800" dirty="0" smtClean="0"/>
              <a:t> ir </a:t>
            </a:r>
            <a:r>
              <a:rPr lang="lv-LV" sz="2800" b="1" dirty="0" smtClean="0"/>
              <a:t>viegli pieņemt ticību</a:t>
            </a:r>
            <a:r>
              <a:rPr lang="lv-LV" sz="2800" dirty="0" smtClean="0"/>
              <a:t>! Tur var </a:t>
            </a:r>
            <a:r>
              <a:rPr lang="lv-LV" sz="2800" b="1" dirty="0" smtClean="0"/>
              <a:t>traucēt daudzas lietas</a:t>
            </a:r>
            <a:r>
              <a:rPr lang="lv-LV" sz="2800" dirty="0" smtClean="0"/>
              <a:t>! Ģimenei bieži var prasīt </a:t>
            </a:r>
            <a:r>
              <a:rPr lang="lv-LV" sz="2800" b="1" dirty="0" smtClean="0"/>
              <a:t>daudz laika</a:t>
            </a:r>
            <a:r>
              <a:rPr lang="lv-LV" sz="2800" dirty="0" smtClean="0"/>
              <a:t>, lai viņi </a:t>
            </a:r>
            <a:r>
              <a:rPr lang="lv-LV" sz="2800" b="1" dirty="0" smtClean="0"/>
              <a:t>nāktu pie ticības</a:t>
            </a:r>
            <a:r>
              <a:rPr lang="lv-LV" sz="2800" dirty="0" smtClean="0"/>
              <a:t>, kā tas bija ar </a:t>
            </a:r>
            <a:r>
              <a:rPr lang="lv-LV" sz="2800" b="1" dirty="0" smtClean="0"/>
              <a:t>Jēzus māti un brāļiem</a:t>
            </a:r>
            <a:r>
              <a:rPr lang="lv-LV" sz="2800" dirty="0" smtClean="0"/>
              <a:t>, tikai pēc </a:t>
            </a:r>
            <a:r>
              <a:rPr lang="lv-LV" sz="2800" b="1" dirty="0" smtClean="0"/>
              <a:t>Jēzus augšāmcelšanās </a:t>
            </a:r>
            <a:r>
              <a:rPr lang="lv-LV" sz="2800" dirty="0" smtClean="0"/>
              <a:t>viņi </a:t>
            </a:r>
            <a:r>
              <a:rPr lang="lv-LV" sz="2800" b="1" dirty="0" smtClean="0"/>
              <a:t>pievienojas mācekļu pulkam </a:t>
            </a:r>
            <a:r>
              <a:rPr lang="lv-LV" sz="2800" dirty="0" smtClean="0"/>
              <a:t>Ap.d.1:14 “</a:t>
            </a:r>
            <a:r>
              <a:rPr lang="lv-LV" sz="2800" i="1" dirty="0" smtClean="0"/>
              <a:t>Viņi bija vienprātīgi neatlaidīgā Dieva lūgšanā kopā ar sievietēm un Mariju, Jēzus māti, un viņa brāļiem</a:t>
            </a:r>
            <a:r>
              <a:rPr lang="lv-LV" sz="2800" dirty="0" smtClean="0"/>
              <a:t>.”</a:t>
            </a:r>
            <a:endParaRPr lang="lv-LV" sz="2800" dirty="0" smtClean="0"/>
          </a:p>
          <a:p>
            <a:pPr>
              <a:buFontTx/>
              <a:buChar char="•"/>
            </a:pPr>
            <a:r>
              <a:rPr lang="lv-LV" sz="2800" dirty="0" smtClean="0"/>
              <a:t>Tas lai mūs </a:t>
            </a:r>
            <a:r>
              <a:rPr lang="lv-LV" sz="2800" b="1" dirty="0" smtClean="0"/>
              <a:t>iedrošina</a:t>
            </a:r>
          </a:p>
          <a:p>
            <a:r>
              <a:rPr lang="lv-LV" sz="2800" b="1" dirty="0" smtClean="0"/>
              <a:t>lūgt par mūsu ģimenēm</a:t>
            </a:r>
            <a:r>
              <a:rPr lang="lv-LV" sz="2800" dirty="0" smtClean="0"/>
              <a:t>!</a:t>
            </a:r>
          </a:p>
          <a:p>
            <a:r>
              <a:rPr lang="lv-LV" sz="2800" dirty="0" smtClean="0"/>
              <a:t>Āmen</a:t>
            </a:r>
            <a:endParaRPr lang="lv-LV" sz="2800" dirty="0"/>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4098" name="Picture 2" descr="Attēlu rezultāti vaicājumam “jesus with mother and brothers”"/>
          <p:cNvPicPr>
            <a:picLocks noChangeAspect="1" noChangeArrowheads="1"/>
          </p:cNvPicPr>
          <p:nvPr/>
        </p:nvPicPr>
        <p:blipFill>
          <a:blip r:embed="rId2"/>
          <a:srcRect/>
          <a:stretch>
            <a:fillRect/>
          </a:stretch>
        </p:blipFill>
        <p:spPr bwMode="auto">
          <a:xfrm>
            <a:off x="4071934" y="3648074"/>
            <a:ext cx="5072066" cy="3209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3331</TotalTime>
  <Words>718</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Mk.3:20-26,31-35 Jēzus ģimene</vt:lpstr>
      <vt:lpstr>Mk.3:20-26,31-35 Jēzus ģimene</vt:lpstr>
      <vt:lpstr>Ievads</vt:lpstr>
      <vt:lpstr>Slide 4</vt:lpstr>
      <vt:lpstr>Slide 5</vt:lpstr>
      <vt:lpstr>Slide 6</vt:lpstr>
      <vt:lpstr>Slide 7</vt:lpstr>
      <vt:lpstr>Slide 8</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cp:lastModifiedBy>
  <cp:revision>85</cp:revision>
  <dcterms:created xsi:type="dcterms:W3CDTF">2010-10-07T14:46:11Z</dcterms:created>
  <dcterms:modified xsi:type="dcterms:W3CDTF">2018-06-09T07:46:06Z</dcterms:modified>
</cp:coreProperties>
</file>