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58" r:id="rId3"/>
    <p:sldId id="283" r:id="rId4"/>
    <p:sldId id="286" r:id="rId5"/>
    <p:sldId id="280" r:id="rId6"/>
    <p:sldId id="268" r:id="rId7"/>
    <p:sldId id="284" r:id="rId8"/>
    <p:sldId id="273" r:id="rId9"/>
    <p:sldId id="274" r:id="rId10"/>
    <p:sldId id="281" r:id="rId11"/>
    <p:sldId id="285" r:id="rId12"/>
    <p:sldId id="279"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50" d="100"/>
          <a:sy n="50" d="100"/>
        </p:scale>
        <p:origin x="-51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481B46F3-7A1D-413A-A04C-304B3F73A01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232484-6E38-4B6F-A9BB-CE3B218C67EC}"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5FBEC7C-B67B-4B8D-8E88-0FA02816CA79}"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96AAC6-A9ED-44BF-AD3D-3AF228C1F28D}"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5650C4-2984-49D3-B6F9-3C35E9F216C3}"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3299090-E11D-416D-BEFB-D11E5A2B1A0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3E5E12A6-3AF4-4932-AB3E-425AFC02F8BA}"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C389950A-0E41-46F8-BFD7-0E302EF27843}"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D2540D09-3133-4699-A9EA-6F285D37588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7BF1F5D-5717-4AF6-B24E-B657661753E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AD37140-78E4-4198-B417-D57EDB74DD3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59956212-4B44-4708-908E-4639D3F4D09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95317" y="125413"/>
            <a:ext cx="8391525" cy="927100"/>
          </a:xfrm>
        </p:spPr>
        <p:txBody>
          <a:bodyPr/>
          <a:lstStyle/>
          <a:p>
            <a:pPr eaLnBrk="1" hangingPunct="1"/>
            <a:r>
              <a:rPr lang="lv-LV" b="1" smtClean="0"/>
              <a:t>Mt.6:24-34 Attieksme dodot</a:t>
            </a:r>
            <a:endParaRPr lang="lv-LV" smtClean="0"/>
          </a:p>
        </p:txBody>
      </p:sp>
      <p:pic>
        <p:nvPicPr>
          <p:cNvPr id="2051" name="Picture 3" descr="DOVE019"/>
          <p:cNvPicPr>
            <a:picLocks noChangeAspect="1" noChangeArrowheads="1"/>
          </p:cNvPicPr>
          <p:nvPr/>
        </p:nvPicPr>
        <p:blipFill>
          <a:blip r:embed="rId2"/>
          <a:srcRect/>
          <a:stretch>
            <a:fillRect/>
          </a:stretch>
        </p:blipFill>
        <p:spPr bwMode="auto">
          <a:xfrm>
            <a:off x="53975" y="44450"/>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spcBef>
                <a:spcPct val="50000"/>
              </a:spcBef>
            </a:pPr>
            <a:r>
              <a:rPr lang="lv-LV" sz="2000" dirty="0" smtClean="0"/>
              <a:t>26.aug</a:t>
            </a:r>
            <a:r>
              <a:rPr lang="lv-LV" sz="2000" dirty="0"/>
              <a:t>. </a:t>
            </a:r>
            <a:r>
              <a:rPr lang="lv-LV" sz="2000" dirty="0" smtClean="0"/>
              <a:t>2018.</a:t>
            </a:r>
            <a:endParaRPr lang="lv-LV" sz="2000" dirty="0"/>
          </a:p>
        </p:txBody>
      </p:sp>
      <p:sp>
        <p:nvSpPr>
          <p:cNvPr id="2053" name="Rectangle 3"/>
          <p:cNvSpPr>
            <a:spLocks noChangeArrowheads="1"/>
          </p:cNvSpPr>
          <p:nvPr/>
        </p:nvSpPr>
        <p:spPr bwMode="auto">
          <a:xfrm>
            <a:off x="5580063" y="871538"/>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pic>
        <p:nvPicPr>
          <p:cNvPr id="3085" name="Picture 13" descr="http://www.ronmartin.net/blog/wp-content/uploads/2010/02/glass-half.jpg"/>
          <p:cNvPicPr>
            <a:picLocks noChangeAspect="1" noChangeArrowheads="1"/>
          </p:cNvPicPr>
          <p:nvPr/>
        </p:nvPicPr>
        <p:blipFill>
          <a:blip r:embed="rId3" cstate="print"/>
          <a:srcRect/>
          <a:stretch>
            <a:fillRect/>
          </a:stretch>
        </p:blipFill>
        <p:spPr bwMode="auto">
          <a:xfrm>
            <a:off x="539552" y="1268760"/>
            <a:ext cx="8064896" cy="535129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p:cNvPicPr>
            <a:picLocks noChangeAspect="1" noChangeArrowheads="1"/>
          </p:cNvPicPr>
          <p:nvPr/>
        </p:nvPicPr>
        <p:blipFill>
          <a:blip r:embed="rId2" cstate="print"/>
          <a:srcRect/>
          <a:stretch>
            <a:fillRect/>
          </a:stretch>
        </p:blipFill>
        <p:spPr bwMode="auto">
          <a:xfrm>
            <a:off x="2857488" y="4293096"/>
            <a:ext cx="5988064" cy="2564904"/>
          </a:xfrm>
          <a:prstGeom prst="rect">
            <a:avLst/>
          </a:prstGeom>
          <a:ln>
            <a:noFill/>
          </a:ln>
          <a:effectLst>
            <a:softEdge rad="112500"/>
          </a:effectLst>
        </p:spPr>
      </p:pic>
      <p:sp>
        <p:nvSpPr>
          <p:cNvPr id="8196" name="Rectangle 4"/>
          <p:cNvSpPr>
            <a:spLocks noGrp="1" noChangeArrowheads="1"/>
          </p:cNvSpPr>
          <p:nvPr>
            <p:ph type="body" idx="1"/>
          </p:nvPr>
        </p:nvSpPr>
        <p:spPr>
          <a:xfrm>
            <a:off x="-285750" y="-71438"/>
            <a:ext cx="9429750" cy="1268413"/>
          </a:xfrm>
        </p:spPr>
        <p:txBody>
          <a:bodyPr/>
          <a:lstStyle/>
          <a:p>
            <a:pPr algn="just">
              <a:buFontTx/>
              <a:buNone/>
            </a:pPr>
            <a:r>
              <a:rPr lang="lv-LV" i="1" smtClean="0"/>
              <a:t>   </a:t>
            </a:r>
            <a:r>
              <a:rPr lang="lv-LV" sz="2800" i="1" smtClean="0"/>
              <a:t>33 Bet dzenieties papriekš pēc Dieva valstības un pēc Viņa taisnības, tad jums visas šīs lietas taps piemestas.</a:t>
            </a:r>
            <a:endParaRPr lang="en-US" sz="2200" i="1" smtClean="0"/>
          </a:p>
        </p:txBody>
      </p:sp>
      <p:sp>
        <p:nvSpPr>
          <p:cNvPr id="7" name="Rectangle 6"/>
          <p:cNvSpPr>
            <a:spLocks noChangeArrowheads="1"/>
          </p:cNvSpPr>
          <p:nvPr/>
        </p:nvSpPr>
        <p:spPr bwMode="auto">
          <a:xfrm>
            <a:off x="0" y="836613"/>
            <a:ext cx="9144000" cy="4400550"/>
          </a:xfrm>
          <a:prstGeom prst="rect">
            <a:avLst/>
          </a:prstGeom>
          <a:noFill/>
          <a:ln w="9525">
            <a:noFill/>
            <a:miter lim="800000"/>
            <a:headEnd/>
            <a:tailEnd/>
          </a:ln>
        </p:spPr>
        <p:txBody>
          <a:bodyPr>
            <a:spAutoFit/>
          </a:bodyPr>
          <a:lstStyle/>
          <a:p>
            <a:pPr>
              <a:buFontTx/>
              <a:buChar char="•"/>
            </a:pPr>
            <a:r>
              <a:rPr lang="lv-LV" sz="2800"/>
              <a:t>Dažreiz </a:t>
            </a:r>
            <a:r>
              <a:rPr lang="lv-LV" sz="2800" b="1"/>
              <a:t>cilvēki nodomā</a:t>
            </a:r>
            <a:r>
              <a:rPr lang="lv-LV" sz="2800"/>
              <a:t>: lūk, kur </a:t>
            </a:r>
            <a:r>
              <a:rPr lang="lv-LV" sz="2800" b="1"/>
              <a:t>panākumu atslēga</a:t>
            </a:r>
            <a:r>
              <a:rPr lang="lv-LV" sz="2800"/>
              <a:t>, kā </a:t>
            </a:r>
            <a:r>
              <a:rPr lang="lv-LV" sz="2800" b="1"/>
              <a:t>tikt</a:t>
            </a:r>
            <a:r>
              <a:rPr lang="lv-LV" sz="2800"/>
              <a:t> pie tām </a:t>
            </a:r>
            <a:r>
              <a:rPr lang="lv-LV" sz="2800" b="1"/>
              <a:t>piemetamajām lietām</a:t>
            </a:r>
            <a:r>
              <a:rPr lang="lv-LV" sz="2800"/>
              <a:t>, ka mums ir </a:t>
            </a:r>
            <a:r>
              <a:rPr lang="lv-LV" sz="2800" b="1"/>
              <a:t>jābūt baznīcā</a:t>
            </a:r>
            <a:r>
              <a:rPr lang="lv-LV" sz="2800"/>
              <a:t>, un tad jau </a:t>
            </a:r>
            <a:r>
              <a:rPr lang="lv-LV" sz="2800" b="1"/>
              <a:t>Dievs</a:t>
            </a:r>
            <a:r>
              <a:rPr lang="lv-LV" sz="2800"/>
              <a:t> </a:t>
            </a:r>
            <a:r>
              <a:rPr lang="lv-LV" sz="2800" b="1"/>
              <a:t>dos</a:t>
            </a:r>
            <a:r>
              <a:rPr lang="lv-LV" sz="2800"/>
              <a:t> visas </a:t>
            </a:r>
            <a:r>
              <a:rPr lang="lv-LV" sz="2800" b="1"/>
              <a:t>gribētās lietas</a:t>
            </a:r>
            <a:r>
              <a:rPr lang="lv-LV" sz="2800"/>
              <a:t>.</a:t>
            </a:r>
          </a:p>
          <a:p>
            <a:pPr>
              <a:buFontTx/>
              <a:buChar char="•"/>
            </a:pPr>
            <a:r>
              <a:rPr lang="lv-LV" sz="2800"/>
              <a:t>Te </a:t>
            </a:r>
            <a:r>
              <a:rPr lang="lv-LV" sz="2800" b="1"/>
              <a:t>jaut</a:t>
            </a:r>
            <a:r>
              <a:rPr lang="lv-LV" sz="2800"/>
              <a:t>. ir par </a:t>
            </a:r>
            <a:r>
              <a:rPr lang="lv-LV" sz="2800" b="1"/>
              <a:t>prioritātēm</a:t>
            </a:r>
            <a:r>
              <a:rPr lang="lv-LV" sz="2800"/>
              <a:t>. Mēs bieži vien </a:t>
            </a:r>
            <a:r>
              <a:rPr lang="lv-LV" sz="2800" b="1"/>
              <a:t>dāvanas</a:t>
            </a:r>
            <a:r>
              <a:rPr lang="lv-LV" sz="2800"/>
              <a:t>, ko </a:t>
            </a:r>
            <a:r>
              <a:rPr lang="lv-LV" sz="2800" b="1"/>
              <a:t>Dievs</a:t>
            </a:r>
            <a:r>
              <a:rPr lang="lv-LV" sz="2800"/>
              <a:t> var mums dot </a:t>
            </a:r>
            <a:r>
              <a:rPr lang="lv-LV" sz="2800" b="1"/>
              <a:t>liekas</a:t>
            </a:r>
            <a:r>
              <a:rPr lang="lv-LV" sz="2800"/>
              <a:t> daudz </a:t>
            </a:r>
            <a:r>
              <a:rPr lang="lv-LV" sz="2800" b="1"/>
              <a:t>vērtīgākas</a:t>
            </a:r>
            <a:r>
              <a:rPr lang="lv-LV" sz="2800"/>
              <a:t> par pašu </a:t>
            </a:r>
            <a:r>
              <a:rPr lang="lv-LV" sz="2800" b="1"/>
              <a:t>dāvanu</a:t>
            </a:r>
            <a:r>
              <a:rPr lang="lv-LV" sz="2800"/>
              <a:t> </a:t>
            </a:r>
            <a:r>
              <a:rPr lang="lv-LV" sz="2800" b="1"/>
              <a:t>Devēju</a:t>
            </a:r>
            <a:r>
              <a:rPr lang="lv-LV" sz="2800"/>
              <a:t>. Jēzus norāda, ka mūžīgā </a:t>
            </a:r>
            <a:r>
              <a:rPr lang="lv-LV" sz="2800" b="1"/>
              <a:t>dzīvība</a:t>
            </a:r>
            <a:r>
              <a:rPr lang="lv-LV" sz="2800"/>
              <a:t> ir </a:t>
            </a:r>
            <a:r>
              <a:rPr lang="lv-LV" sz="2800" b="1"/>
              <a:t>daudz vērtīgāka</a:t>
            </a:r>
            <a:r>
              <a:rPr lang="lv-LV" sz="2800"/>
              <a:t> kā </a:t>
            </a:r>
            <a:r>
              <a:rPr lang="lv-LV" sz="2800" b="1"/>
              <a:t>apģērbs</a:t>
            </a:r>
            <a:r>
              <a:rPr lang="lv-LV" sz="2800"/>
              <a:t> un </a:t>
            </a:r>
            <a:r>
              <a:rPr lang="lv-LV" sz="2800" b="1"/>
              <a:t>barība</a:t>
            </a:r>
            <a:r>
              <a:rPr lang="lv-LV" sz="2800"/>
              <a:t>.</a:t>
            </a:r>
          </a:p>
          <a:p>
            <a:pPr>
              <a:buFontTx/>
              <a:buChar char="•"/>
            </a:pPr>
            <a:r>
              <a:rPr lang="lv-LV" sz="2800"/>
              <a:t>Tas, kam mēs </a:t>
            </a:r>
            <a:r>
              <a:rPr lang="lv-LV" sz="2800" b="1"/>
              <a:t>dodam</a:t>
            </a:r>
            <a:r>
              <a:rPr lang="lv-LV" sz="2800"/>
              <a:t> – </a:t>
            </a:r>
            <a:r>
              <a:rPr lang="lv-LV" sz="2800" b="1"/>
              <a:t>parāda</a:t>
            </a:r>
            <a:r>
              <a:rPr lang="lv-LV" sz="2800"/>
              <a:t> cik tas </a:t>
            </a:r>
            <a:r>
              <a:rPr lang="lv-LV" sz="2800" b="1"/>
              <a:t>vērtīgs</a:t>
            </a:r>
            <a:r>
              <a:rPr lang="lv-LV" sz="2800"/>
              <a:t> – </a:t>
            </a:r>
          </a:p>
          <a:p>
            <a:pPr>
              <a:buFontTx/>
              <a:buChar char="•"/>
            </a:pPr>
            <a:r>
              <a:rPr lang="lv-LV" sz="2800"/>
              <a:t>P. </a:t>
            </a:r>
            <a:r>
              <a:rPr lang="lv-LV" sz="2800" b="1"/>
              <a:t>aizejot uz kino</a:t>
            </a:r>
          </a:p>
          <a:p>
            <a:pPr>
              <a:buFontTx/>
              <a:buChar char="•"/>
            </a:pP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A0473EE-8A1B-49DE-9730-4425C8E0D0F0}" type="slidenum">
              <a:rPr lang="lv-LV" sz="1400"/>
              <a:pPr algn="r"/>
              <a:t>11</a:t>
            </a:fld>
            <a:endParaRPr lang="lv-LV" sz="1400"/>
          </a:p>
        </p:txBody>
      </p:sp>
      <p:sp>
        <p:nvSpPr>
          <p:cNvPr id="8" name="Rectangle 3"/>
          <p:cNvSpPr txBox="1">
            <a:spLocks noChangeArrowheads="1"/>
          </p:cNvSpPr>
          <p:nvPr/>
        </p:nvSpPr>
        <p:spPr bwMode="auto">
          <a:xfrm>
            <a:off x="-396875" y="0"/>
            <a:ext cx="9540875" cy="1204913"/>
          </a:xfrm>
          <a:prstGeom prst="rect">
            <a:avLst/>
          </a:prstGeom>
          <a:noFill/>
          <a:ln w="9525">
            <a:noFill/>
            <a:miter lim="800000"/>
            <a:headEnd/>
            <a:tailEnd/>
          </a:ln>
        </p:spPr>
        <p:txBody>
          <a:bodyPr/>
          <a:lstStyle/>
          <a:p>
            <a:pPr marL="342900" indent="-342900" algn="just">
              <a:lnSpc>
                <a:spcPct val="80000"/>
              </a:lnSpc>
              <a:spcBef>
                <a:spcPct val="20000"/>
              </a:spcBef>
              <a:defRPr/>
            </a:pPr>
            <a:r>
              <a:rPr lang="lv-LV" sz="2800" i="1" kern="0" dirty="0">
                <a:latin typeface="+mn-lt"/>
              </a:rPr>
              <a:t>    34 Tāpēc </a:t>
            </a:r>
            <a:r>
              <a:rPr lang="lv-LV" sz="2800" i="1" kern="0" dirty="0" err="1">
                <a:latin typeface="+mn-lt"/>
              </a:rPr>
              <a:t>nezūdaities</a:t>
            </a:r>
            <a:r>
              <a:rPr lang="lv-LV" sz="2800" i="1" kern="0" dirty="0">
                <a:latin typeface="+mn-lt"/>
              </a:rPr>
              <a:t> nākamā rīta dēļ, jo rītdiena pati par sevi zūdīsies. Ikvienai dienai pietiek pašai savu bēdu.</a:t>
            </a:r>
            <a:endParaRPr lang="lv-LV" sz="2600" i="1" kern="0" dirty="0">
              <a:latin typeface="+mn-lt"/>
            </a:endParaRPr>
          </a:p>
        </p:txBody>
      </p:sp>
      <p:sp>
        <p:nvSpPr>
          <p:cNvPr id="11273" name="Rectangle 9"/>
          <p:cNvSpPr>
            <a:spLocks noChangeArrowheads="1"/>
          </p:cNvSpPr>
          <p:nvPr/>
        </p:nvSpPr>
        <p:spPr bwMode="auto">
          <a:xfrm>
            <a:off x="0" y="638175"/>
            <a:ext cx="9144000" cy="6246813"/>
          </a:xfrm>
          <a:prstGeom prst="rect">
            <a:avLst/>
          </a:prstGeom>
          <a:noFill/>
          <a:ln w="9525">
            <a:noFill/>
            <a:miter lim="800000"/>
            <a:headEnd/>
            <a:tailEnd/>
          </a:ln>
        </p:spPr>
        <p:txBody>
          <a:bodyPr anchor="ctr">
            <a:spAutoFit/>
          </a:bodyPr>
          <a:lstStyle/>
          <a:p>
            <a:pPr indent="180975" algn="just" eaLnBrk="0" hangingPunct="0">
              <a:lnSpc>
                <a:spcPts val="3000"/>
              </a:lnSpc>
              <a:buFont typeface="Arial" charset="0"/>
              <a:buChar char="•"/>
            </a:pPr>
            <a:r>
              <a:rPr lang="lv-LV" sz="2700" b="1" dirty="0">
                <a:ea typeface="Calibri" pitchFamily="34" charset="0"/>
                <a:cs typeface="Times New Roman" pitchFamily="18" charset="0"/>
              </a:rPr>
              <a:t>Došana</a:t>
            </a:r>
            <a:r>
              <a:rPr lang="lv-LV" sz="2700" dirty="0">
                <a:ea typeface="Calibri" pitchFamily="34" charset="0"/>
                <a:cs typeface="Times New Roman" pitchFamily="18" charset="0"/>
              </a:rPr>
              <a:t> ir </a:t>
            </a:r>
            <a:r>
              <a:rPr lang="lv-LV" sz="2700" b="1" dirty="0">
                <a:ea typeface="Calibri" pitchFamily="34" charset="0"/>
                <a:cs typeface="Times New Roman" pitchFamily="18" charset="0"/>
              </a:rPr>
              <a:t>labākās zāles </a:t>
            </a:r>
            <a:r>
              <a:rPr lang="lv-LV" sz="2700" dirty="0">
                <a:ea typeface="Calibri" pitchFamily="34" charset="0"/>
                <a:cs typeface="Times New Roman" pitchFamily="18" charset="0"/>
              </a:rPr>
              <a:t>pret </a:t>
            </a:r>
            <a:r>
              <a:rPr lang="lv-LV" sz="2700" b="1" dirty="0">
                <a:ea typeface="Calibri" pitchFamily="34" charset="0"/>
                <a:cs typeface="Times New Roman" pitchFamily="18" charset="0"/>
              </a:rPr>
              <a:t>alkatību</a:t>
            </a:r>
            <a:r>
              <a:rPr lang="lv-LV" sz="2700" dirty="0">
                <a:ea typeface="Calibri" pitchFamily="34" charset="0"/>
                <a:cs typeface="Times New Roman" pitchFamily="18" charset="0"/>
              </a:rPr>
              <a:t> un </a:t>
            </a:r>
            <a:r>
              <a:rPr lang="lv-LV" sz="2700" b="1" dirty="0">
                <a:ea typeface="Calibri" pitchFamily="34" charset="0"/>
                <a:cs typeface="Times New Roman" pitchFamily="18" charset="0"/>
              </a:rPr>
              <a:t>bailēm</a:t>
            </a:r>
            <a:r>
              <a:rPr lang="lv-LV" sz="2700" dirty="0">
                <a:ea typeface="Calibri" pitchFamily="34" charset="0"/>
                <a:cs typeface="Times New Roman" pitchFamily="18" charset="0"/>
              </a:rPr>
              <a:t>!</a:t>
            </a:r>
          </a:p>
          <a:p>
            <a:pPr indent="180975" algn="just" eaLnBrk="0" hangingPunct="0">
              <a:lnSpc>
                <a:spcPts val="3000"/>
              </a:lnSpc>
              <a:buFont typeface="Arial" charset="0"/>
              <a:buChar char="•"/>
            </a:pPr>
            <a:r>
              <a:rPr lang="lv-LV" sz="2700" dirty="0">
                <a:ea typeface="Calibri" pitchFamily="34" charset="0"/>
                <a:cs typeface="Times New Roman" pitchFamily="18" charset="0"/>
              </a:rPr>
              <a:t>Došana </a:t>
            </a:r>
            <a:r>
              <a:rPr lang="lv-LV" sz="2700" b="1" dirty="0">
                <a:ea typeface="Calibri" pitchFamily="34" charset="0"/>
                <a:cs typeface="Times New Roman" pitchFamily="18" charset="0"/>
              </a:rPr>
              <a:t>nepadara Dievu bagātu</a:t>
            </a:r>
            <a:r>
              <a:rPr lang="lv-LV" sz="2700" dirty="0">
                <a:ea typeface="Calibri" pitchFamily="34" charset="0"/>
                <a:cs typeface="Times New Roman" pitchFamily="18" charset="0"/>
              </a:rPr>
              <a:t>!</a:t>
            </a:r>
          </a:p>
          <a:p>
            <a:pPr indent="180975" algn="just" eaLnBrk="0" hangingPunct="0">
              <a:lnSpc>
                <a:spcPts val="3000"/>
              </a:lnSpc>
              <a:buFont typeface="Arial" charset="0"/>
              <a:buChar char="•"/>
            </a:pPr>
            <a:r>
              <a:rPr lang="lv-LV" sz="2700" dirty="0">
                <a:ea typeface="Calibri" pitchFamily="34" charset="0"/>
                <a:cs typeface="Times New Roman" pitchFamily="18" charset="0"/>
              </a:rPr>
              <a:t>Došana padara </a:t>
            </a:r>
            <a:r>
              <a:rPr lang="lv-LV" sz="2700" b="1" dirty="0">
                <a:ea typeface="Calibri" pitchFamily="34" charset="0"/>
                <a:cs typeface="Times New Roman" pitchFamily="18" charset="0"/>
              </a:rPr>
              <a:t>mūs bagātus Dievā</a:t>
            </a:r>
            <a:r>
              <a:rPr lang="lv-LV" sz="2700" dirty="0">
                <a:ea typeface="Calibri" pitchFamily="34" charset="0"/>
                <a:cs typeface="Times New Roman" pitchFamily="18" charset="0"/>
              </a:rPr>
              <a:t>!</a:t>
            </a:r>
          </a:p>
          <a:p>
            <a:pPr indent="180975" algn="just" eaLnBrk="0" hangingPunct="0">
              <a:lnSpc>
                <a:spcPts val="3000"/>
              </a:lnSpc>
              <a:buFont typeface="Arial" charset="0"/>
              <a:buChar char="•"/>
            </a:pPr>
            <a:r>
              <a:rPr lang="lv-LV" sz="2700" dirty="0">
                <a:ea typeface="Calibri" pitchFamily="34" charset="0"/>
                <a:cs typeface="Times New Roman" pitchFamily="18" charset="0"/>
              </a:rPr>
              <a:t>Došana ir </a:t>
            </a:r>
            <a:r>
              <a:rPr lang="lv-LV" sz="2700" b="1" dirty="0">
                <a:ea typeface="Calibri" pitchFamily="34" charset="0"/>
                <a:cs typeface="Times New Roman" pitchFamily="18" charset="0"/>
              </a:rPr>
              <a:t>Dieva būtība</a:t>
            </a:r>
            <a:r>
              <a:rPr lang="lv-LV" sz="2700" dirty="0">
                <a:ea typeface="Calibri" pitchFamily="34" charset="0"/>
                <a:cs typeface="Times New Roman" pitchFamily="18" charset="0"/>
              </a:rPr>
              <a:t>!</a:t>
            </a:r>
          </a:p>
          <a:p>
            <a:pPr indent="180975" algn="just" eaLnBrk="0" hangingPunct="0">
              <a:lnSpc>
                <a:spcPts val="3000"/>
              </a:lnSpc>
              <a:buFont typeface="Arial" charset="0"/>
              <a:buChar char="•"/>
            </a:pPr>
            <a:r>
              <a:rPr lang="lv-LV" sz="2700" dirty="0">
                <a:ea typeface="Calibri" pitchFamily="34" charset="0"/>
                <a:cs typeface="Times New Roman" pitchFamily="18" charset="0"/>
              </a:rPr>
              <a:t>Dievs grib, lai </a:t>
            </a:r>
            <a:r>
              <a:rPr lang="lv-LV" sz="2700" b="1" dirty="0">
                <a:ea typeface="Calibri" pitchFamily="34" charset="0"/>
                <a:cs typeface="Times New Roman" pitchFamily="18" charset="0"/>
              </a:rPr>
              <a:t>dodot</a:t>
            </a:r>
            <a:r>
              <a:rPr lang="lv-LV" sz="2700" dirty="0">
                <a:ea typeface="Calibri" pitchFamily="34" charset="0"/>
                <a:cs typeface="Times New Roman" pitchFamily="18" charset="0"/>
              </a:rPr>
              <a:t>, </a:t>
            </a:r>
          </a:p>
          <a:p>
            <a:pPr indent="180975" algn="just" eaLnBrk="0" hangingPunct="0">
              <a:lnSpc>
                <a:spcPts val="3000"/>
              </a:lnSpc>
            </a:pPr>
            <a:r>
              <a:rPr lang="lv-LV" sz="2700" dirty="0">
                <a:ea typeface="Calibri" pitchFamily="34" charset="0"/>
                <a:cs typeface="Times New Roman" pitchFamily="18" charset="0"/>
              </a:rPr>
              <a:t>mēs mācāmies </a:t>
            </a:r>
            <a:r>
              <a:rPr lang="lv-LV" sz="2700" b="1" dirty="0">
                <a:ea typeface="Calibri" pitchFamily="34" charset="0"/>
                <a:cs typeface="Times New Roman" pitchFamily="18" charset="0"/>
              </a:rPr>
              <a:t>uzticēties Viņam</a:t>
            </a:r>
            <a:r>
              <a:rPr lang="lv-LV" sz="2700" dirty="0">
                <a:ea typeface="Calibri" pitchFamily="34" charset="0"/>
                <a:cs typeface="Times New Roman" pitchFamily="18" charset="0"/>
              </a:rPr>
              <a:t>!</a:t>
            </a:r>
          </a:p>
          <a:p>
            <a:pPr indent="180975">
              <a:lnSpc>
                <a:spcPts val="3000"/>
              </a:lnSpc>
              <a:buFont typeface="Arial" charset="0"/>
              <a:buChar char="•"/>
            </a:pPr>
            <a:r>
              <a:rPr lang="lv-LV" sz="2700" dirty="0">
                <a:ea typeface="Calibri" pitchFamily="34" charset="0"/>
                <a:cs typeface="Times New Roman" pitchFamily="18" charset="0"/>
              </a:rPr>
              <a:t>Labs princips Bībelē </a:t>
            </a:r>
            <a:r>
              <a:rPr lang="lv-LV" sz="2700" b="1" dirty="0">
                <a:ea typeface="Calibri" pitchFamily="34" charset="0"/>
                <a:cs typeface="Times New Roman" pitchFamily="18" charset="0"/>
              </a:rPr>
              <a:t>10.tiesa!</a:t>
            </a:r>
          </a:p>
          <a:p>
            <a:pPr indent="180975">
              <a:lnSpc>
                <a:spcPts val="3000"/>
              </a:lnSpc>
              <a:buFont typeface="Arial" charset="0"/>
              <a:buChar char="•"/>
            </a:pPr>
            <a:r>
              <a:rPr lang="lv-LV" sz="2700" dirty="0">
                <a:ea typeface="Calibri" pitchFamily="34" charset="0"/>
                <a:cs typeface="Times New Roman" pitchFamily="18" charset="0"/>
              </a:rPr>
              <a:t>Ja tu </a:t>
            </a:r>
            <a:r>
              <a:rPr lang="lv-LV" sz="2700" b="1" dirty="0">
                <a:ea typeface="Calibri" pitchFamily="34" charset="0"/>
                <a:cs typeface="Times New Roman" pitchFamily="18" charset="0"/>
              </a:rPr>
              <a:t>dod cik vari</a:t>
            </a:r>
            <a:r>
              <a:rPr lang="lv-LV" sz="2700" dirty="0">
                <a:ea typeface="Calibri" pitchFamily="34" charset="0"/>
                <a:cs typeface="Times New Roman" pitchFamily="18" charset="0"/>
              </a:rPr>
              <a:t>, tad tam </a:t>
            </a:r>
            <a:r>
              <a:rPr lang="lv-LV" sz="2700" b="1" dirty="0">
                <a:ea typeface="Calibri" pitchFamily="34" charset="0"/>
                <a:cs typeface="Times New Roman" pitchFamily="18" charset="0"/>
              </a:rPr>
              <a:t>ticību nevajag</a:t>
            </a:r>
            <a:r>
              <a:rPr lang="lv-LV" sz="2700" dirty="0">
                <a:ea typeface="Calibri" pitchFamily="34" charset="0"/>
                <a:cs typeface="Times New Roman" pitchFamily="18" charset="0"/>
              </a:rPr>
              <a:t>!</a:t>
            </a:r>
          </a:p>
          <a:p>
            <a:pPr indent="180975">
              <a:lnSpc>
                <a:spcPts val="3000"/>
              </a:lnSpc>
              <a:buFont typeface="Arial" charset="0"/>
              <a:buChar char="•"/>
            </a:pPr>
            <a:r>
              <a:rPr lang="lv-LV" sz="2700" dirty="0">
                <a:ea typeface="Calibri" pitchFamily="34" charset="0"/>
                <a:cs typeface="Times New Roman" pitchFamily="18" charset="0"/>
              </a:rPr>
              <a:t>“</a:t>
            </a:r>
            <a:r>
              <a:rPr lang="lv-LV" sz="2700" i="1" dirty="0">
                <a:ea typeface="Calibri" pitchFamily="34" charset="0"/>
                <a:cs typeface="Times New Roman" pitchFamily="18" charset="0"/>
              </a:rPr>
              <a:t>Vai jums, rakstu mācītāji un farizeji, jūs liekuļi! Jo jūs dodat </a:t>
            </a:r>
            <a:r>
              <a:rPr lang="lv-LV" sz="2700" b="1" i="1" dirty="0">
                <a:ea typeface="Calibri" pitchFamily="34" charset="0"/>
                <a:cs typeface="Times New Roman" pitchFamily="18" charset="0"/>
              </a:rPr>
              <a:t>desmito tiesu </a:t>
            </a:r>
            <a:r>
              <a:rPr lang="lv-LV" sz="2700" i="1" dirty="0">
                <a:ea typeface="Calibri" pitchFamily="34" charset="0"/>
                <a:cs typeface="Times New Roman" pitchFamily="18" charset="0"/>
              </a:rPr>
              <a:t>no mētrām, dillēm un ķimenēm un atstājat bez ievērības svarīgāko bauslībā: tiesu, žēlastību un ticību. </a:t>
            </a:r>
            <a:r>
              <a:rPr lang="lv-LV" sz="2700" b="1" i="1" dirty="0">
                <a:ea typeface="Calibri" pitchFamily="34" charset="0"/>
                <a:cs typeface="Times New Roman" pitchFamily="18" charset="0"/>
              </a:rPr>
              <a:t>Šo jums bija darīt un to neatstāt</a:t>
            </a:r>
            <a:r>
              <a:rPr lang="lv-LV" sz="2700" i="1" dirty="0">
                <a:ea typeface="Calibri" pitchFamily="34" charset="0"/>
                <a:cs typeface="Times New Roman" pitchFamily="18" charset="0"/>
              </a:rPr>
              <a:t>.</a:t>
            </a:r>
            <a:r>
              <a:rPr lang="lv-LV" sz="2700" dirty="0">
                <a:ea typeface="Calibri" pitchFamily="34" charset="0"/>
                <a:cs typeface="Times New Roman" pitchFamily="18" charset="0"/>
              </a:rPr>
              <a:t>” (Mt.23:23)</a:t>
            </a:r>
          </a:p>
          <a:p>
            <a:pPr indent="180975">
              <a:lnSpc>
                <a:spcPts val="3000"/>
              </a:lnSpc>
            </a:pPr>
            <a:r>
              <a:rPr lang="lv-LV" sz="2700" dirty="0">
                <a:ea typeface="Calibri" pitchFamily="34" charset="0"/>
                <a:cs typeface="Times New Roman" pitchFamily="18" charset="0"/>
              </a:rPr>
              <a:t>P. </a:t>
            </a:r>
            <a:r>
              <a:rPr lang="lv-LV" sz="2700" b="1" dirty="0">
                <a:ea typeface="Calibri" pitchFamily="34" charset="0"/>
                <a:cs typeface="Times New Roman" pitchFamily="18" charset="0"/>
              </a:rPr>
              <a:t>10 āboli </a:t>
            </a:r>
            <a:r>
              <a:rPr lang="lv-LV" sz="2700" dirty="0">
                <a:ea typeface="Calibri" pitchFamily="34" charset="0"/>
                <a:cs typeface="Times New Roman" pitchFamily="18" charset="0"/>
              </a:rPr>
              <a:t>uz galda un 9 dod, un 1 atpakaļ. </a:t>
            </a:r>
          </a:p>
          <a:p>
            <a:pPr indent="180975">
              <a:lnSpc>
                <a:spcPts val="3000"/>
              </a:lnSpc>
            </a:pPr>
            <a:r>
              <a:rPr lang="lv-LV" sz="2700" b="1" dirty="0">
                <a:ea typeface="Calibri" pitchFamily="34" charset="0"/>
                <a:cs typeface="Times New Roman" pitchFamily="18" charset="0"/>
              </a:rPr>
              <a:t>Dievs</a:t>
            </a:r>
            <a:r>
              <a:rPr lang="lv-LV" sz="2700" dirty="0">
                <a:ea typeface="Calibri" pitchFamily="34" charset="0"/>
                <a:cs typeface="Times New Roman" pitchFamily="18" charset="0"/>
              </a:rPr>
              <a:t> ir ļoti </a:t>
            </a:r>
            <a:r>
              <a:rPr lang="lv-LV" sz="2700" b="1" dirty="0">
                <a:ea typeface="Calibri" pitchFamily="34" charset="0"/>
                <a:cs typeface="Times New Roman" pitchFamily="18" charset="0"/>
              </a:rPr>
              <a:t>dāsns</a:t>
            </a:r>
            <a:r>
              <a:rPr lang="lv-LV" sz="2700" dirty="0">
                <a:ea typeface="Calibri" pitchFamily="34" charset="0"/>
                <a:cs typeface="Times New Roman" pitchFamily="18" charset="0"/>
              </a:rPr>
              <a:t>, ka </a:t>
            </a:r>
            <a:r>
              <a:rPr lang="lv-LV" sz="2700" b="1" dirty="0">
                <a:ea typeface="Calibri" pitchFamily="34" charset="0"/>
                <a:cs typeface="Times New Roman" pitchFamily="18" charset="0"/>
              </a:rPr>
              <a:t>dod 90%.</a:t>
            </a:r>
          </a:p>
          <a:p>
            <a:pPr indent="180975" algn="just" eaLnBrk="0" hangingPunct="0">
              <a:lnSpc>
                <a:spcPts val="3000"/>
              </a:lnSpc>
              <a:buFont typeface="Arial" charset="0"/>
              <a:buChar char="•"/>
            </a:pPr>
            <a:r>
              <a:rPr lang="lv-LV" sz="2700" dirty="0">
                <a:ea typeface="Calibri" pitchFamily="34" charset="0"/>
                <a:cs typeface="Times New Roman" pitchFamily="18" charset="0"/>
              </a:rPr>
              <a:t>Nedosi Dievam 10%, velns bez jautāšanas paņems 30%</a:t>
            </a:r>
          </a:p>
          <a:p>
            <a:pPr indent="180975" algn="just" eaLnBrk="0" hangingPunct="0">
              <a:lnSpc>
                <a:spcPts val="3000"/>
              </a:lnSpc>
              <a:buFont typeface="Arial" charset="0"/>
              <a:buChar char="•"/>
            </a:pPr>
            <a:r>
              <a:rPr lang="lv-LV" sz="2700" dirty="0">
                <a:ea typeface="Calibri" pitchFamily="34" charset="0"/>
                <a:cs typeface="Times New Roman" pitchFamily="18" charset="0"/>
              </a:rPr>
              <a:t>Ja zini, ka </a:t>
            </a:r>
            <a:r>
              <a:rPr lang="lv-LV" sz="2700" b="1" dirty="0">
                <a:ea typeface="Calibri" pitchFamily="34" charset="0"/>
                <a:cs typeface="Times New Roman" pitchFamily="18" charset="0"/>
              </a:rPr>
              <a:t>viss nāk no Dieva</a:t>
            </a:r>
            <a:r>
              <a:rPr lang="lv-LV" sz="2700" dirty="0">
                <a:ea typeface="Calibri" pitchFamily="34" charset="0"/>
                <a:cs typeface="Times New Roman" pitchFamily="18" charset="0"/>
              </a:rPr>
              <a:t>, tad to </a:t>
            </a:r>
            <a:r>
              <a:rPr lang="lv-LV" sz="2700" b="1" dirty="0">
                <a:ea typeface="Calibri" pitchFamily="34" charset="0"/>
                <a:cs typeface="Times New Roman" pitchFamily="18" charset="0"/>
              </a:rPr>
              <a:t>vieglāk dot</a:t>
            </a:r>
            <a:r>
              <a:rPr lang="lv-LV" sz="2700" dirty="0">
                <a:ea typeface="Calibri" pitchFamily="34" charset="0"/>
                <a:cs typeface="Times New Roman" pitchFamily="18" charset="0"/>
              </a:rPr>
              <a:t>!</a:t>
            </a:r>
          </a:p>
        </p:txBody>
      </p:sp>
      <p:pic>
        <p:nvPicPr>
          <p:cNvPr id="11275" name="Picture 11" descr="http://images.wikia.com/clubpenguin/images/c/cd/10_Apples_Puffle_Food.png"/>
          <p:cNvPicPr>
            <a:picLocks noChangeAspect="1" noChangeArrowheads="1"/>
          </p:cNvPicPr>
          <p:nvPr/>
        </p:nvPicPr>
        <p:blipFill>
          <a:blip r:embed="rId2"/>
          <a:srcRect/>
          <a:stretch>
            <a:fillRect/>
          </a:stretch>
        </p:blipFill>
        <p:spPr bwMode="auto">
          <a:xfrm>
            <a:off x="5572125" y="1143000"/>
            <a:ext cx="3571875" cy="228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1275"/>
                                        </p:tgtEl>
                                        <p:attrNameLst>
                                          <p:attrName>style.visibility</p:attrName>
                                        </p:attrNameLst>
                                      </p:cBhvr>
                                      <p:to>
                                        <p:strVal val="visible"/>
                                      </p:to>
                                    </p:set>
                                    <p:animEffect transition="in" filter="fade">
                                      <p:cBhvr>
                                        <p:cTn id="12" dur="2000"/>
                                        <p:tgtEl>
                                          <p:spTgt spid="1127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273">
                                            <p:txEl>
                                              <p:pRg st="0" end="0"/>
                                            </p:txEl>
                                          </p:spTgt>
                                        </p:tgtEl>
                                        <p:attrNameLst>
                                          <p:attrName>style.visibility</p:attrName>
                                        </p:attrNameLst>
                                      </p:cBhvr>
                                      <p:to>
                                        <p:strVal val="visible"/>
                                      </p:to>
                                    </p:set>
                                    <p:anim calcmode="lin" valueType="num">
                                      <p:cBhvr additive="base">
                                        <p:cTn id="16" dur="500" fill="hold"/>
                                        <p:tgtEl>
                                          <p:spTgt spid="1127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273">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11273">
                                            <p:txEl>
                                              <p:pRg st="1" end="1"/>
                                            </p:txEl>
                                          </p:spTgt>
                                        </p:tgtEl>
                                        <p:attrNameLst>
                                          <p:attrName>style.visibility</p:attrName>
                                        </p:attrNameLst>
                                      </p:cBhvr>
                                      <p:to>
                                        <p:strVal val="visible"/>
                                      </p:to>
                                    </p:set>
                                    <p:anim calcmode="lin" valueType="num">
                                      <p:cBhvr additive="base">
                                        <p:cTn id="21" dur="500" fill="hold"/>
                                        <p:tgtEl>
                                          <p:spTgt spid="1127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273">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11273">
                                            <p:txEl>
                                              <p:pRg st="2" end="2"/>
                                            </p:txEl>
                                          </p:spTgt>
                                        </p:tgtEl>
                                        <p:attrNameLst>
                                          <p:attrName>style.visibility</p:attrName>
                                        </p:attrNameLst>
                                      </p:cBhvr>
                                      <p:to>
                                        <p:strVal val="visible"/>
                                      </p:to>
                                    </p:set>
                                    <p:anim calcmode="lin" valueType="num">
                                      <p:cBhvr additive="base">
                                        <p:cTn id="26" dur="500" fill="hold"/>
                                        <p:tgtEl>
                                          <p:spTgt spid="1127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273">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11273">
                                            <p:txEl>
                                              <p:pRg st="3" end="3"/>
                                            </p:txEl>
                                          </p:spTgt>
                                        </p:tgtEl>
                                        <p:attrNameLst>
                                          <p:attrName>style.visibility</p:attrName>
                                        </p:attrNameLst>
                                      </p:cBhvr>
                                      <p:to>
                                        <p:strVal val="visible"/>
                                      </p:to>
                                    </p:set>
                                    <p:anim calcmode="lin" valueType="num">
                                      <p:cBhvr additive="base">
                                        <p:cTn id="31" dur="500" fill="hold"/>
                                        <p:tgtEl>
                                          <p:spTgt spid="1127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1273">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11273">
                                            <p:txEl>
                                              <p:pRg st="4" end="4"/>
                                            </p:txEl>
                                          </p:spTgt>
                                        </p:tgtEl>
                                        <p:attrNameLst>
                                          <p:attrName>style.visibility</p:attrName>
                                        </p:attrNameLst>
                                      </p:cBhvr>
                                      <p:to>
                                        <p:strVal val="visible"/>
                                      </p:to>
                                    </p:set>
                                    <p:anim calcmode="lin" valueType="num">
                                      <p:cBhvr additive="base">
                                        <p:cTn id="36" dur="500" fill="hold"/>
                                        <p:tgtEl>
                                          <p:spTgt spid="1127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1273">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4" fill="hold" nodeType="afterEffect">
                                  <p:stCondLst>
                                    <p:cond delay="0"/>
                                  </p:stCondLst>
                                  <p:childTnLst>
                                    <p:set>
                                      <p:cBhvr>
                                        <p:cTn id="40" dur="1" fill="hold">
                                          <p:stCondLst>
                                            <p:cond delay="0"/>
                                          </p:stCondLst>
                                        </p:cTn>
                                        <p:tgtEl>
                                          <p:spTgt spid="11273">
                                            <p:txEl>
                                              <p:pRg st="5" end="5"/>
                                            </p:txEl>
                                          </p:spTgt>
                                        </p:tgtEl>
                                        <p:attrNameLst>
                                          <p:attrName>style.visibility</p:attrName>
                                        </p:attrNameLst>
                                      </p:cBhvr>
                                      <p:to>
                                        <p:strVal val="visible"/>
                                      </p:to>
                                    </p:set>
                                    <p:anim calcmode="lin" valueType="num">
                                      <p:cBhvr additive="base">
                                        <p:cTn id="41" dur="500" fill="hold"/>
                                        <p:tgtEl>
                                          <p:spTgt spid="1127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1273">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5500"/>
                            </p:stCondLst>
                            <p:childTnLst>
                              <p:par>
                                <p:cTn id="44" presetID="2" presetClass="entr" presetSubtype="4" fill="hold" nodeType="afterEffect">
                                  <p:stCondLst>
                                    <p:cond delay="0"/>
                                  </p:stCondLst>
                                  <p:childTnLst>
                                    <p:set>
                                      <p:cBhvr>
                                        <p:cTn id="45" dur="1" fill="hold">
                                          <p:stCondLst>
                                            <p:cond delay="0"/>
                                          </p:stCondLst>
                                        </p:cTn>
                                        <p:tgtEl>
                                          <p:spTgt spid="11273">
                                            <p:txEl>
                                              <p:pRg st="6" end="6"/>
                                            </p:txEl>
                                          </p:spTgt>
                                        </p:tgtEl>
                                        <p:attrNameLst>
                                          <p:attrName>style.visibility</p:attrName>
                                        </p:attrNameLst>
                                      </p:cBhvr>
                                      <p:to>
                                        <p:strVal val="visible"/>
                                      </p:to>
                                    </p:set>
                                    <p:anim calcmode="lin" valueType="num">
                                      <p:cBhvr additive="base">
                                        <p:cTn id="46" dur="500" fill="hold"/>
                                        <p:tgtEl>
                                          <p:spTgt spid="11273">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11273">
                                            <p:txEl>
                                              <p:pRg st="6" end="6"/>
                                            </p:txEl>
                                          </p:spTgt>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2" presetClass="entr" presetSubtype="4" fill="hold" nodeType="afterEffect">
                                  <p:stCondLst>
                                    <p:cond delay="0"/>
                                  </p:stCondLst>
                                  <p:childTnLst>
                                    <p:set>
                                      <p:cBhvr>
                                        <p:cTn id="50" dur="1" fill="hold">
                                          <p:stCondLst>
                                            <p:cond delay="0"/>
                                          </p:stCondLst>
                                        </p:cTn>
                                        <p:tgtEl>
                                          <p:spTgt spid="11273">
                                            <p:txEl>
                                              <p:pRg st="7" end="7"/>
                                            </p:txEl>
                                          </p:spTgt>
                                        </p:tgtEl>
                                        <p:attrNameLst>
                                          <p:attrName>style.visibility</p:attrName>
                                        </p:attrNameLst>
                                      </p:cBhvr>
                                      <p:to>
                                        <p:strVal val="visible"/>
                                      </p:to>
                                    </p:set>
                                    <p:anim calcmode="lin" valueType="num">
                                      <p:cBhvr additive="base">
                                        <p:cTn id="51" dur="500" fill="hold"/>
                                        <p:tgtEl>
                                          <p:spTgt spid="11273">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1273">
                                            <p:txEl>
                                              <p:pRg st="7" end="7"/>
                                            </p:txEl>
                                          </p:spTgt>
                                        </p:tgtEl>
                                        <p:attrNameLst>
                                          <p:attrName>ppt_y</p:attrName>
                                        </p:attrNameLst>
                                      </p:cBhvr>
                                      <p:tavLst>
                                        <p:tav tm="0">
                                          <p:val>
                                            <p:strVal val="1+#ppt_h/2"/>
                                          </p:val>
                                        </p:tav>
                                        <p:tav tm="100000">
                                          <p:val>
                                            <p:strVal val="#ppt_y"/>
                                          </p:val>
                                        </p:tav>
                                      </p:tavLst>
                                    </p:anim>
                                  </p:childTnLst>
                                </p:cTn>
                              </p:par>
                            </p:childTnLst>
                          </p:cTn>
                        </p:par>
                        <p:par>
                          <p:cTn id="53" fill="hold">
                            <p:stCondLst>
                              <p:cond delay="6500"/>
                            </p:stCondLst>
                            <p:childTnLst>
                              <p:par>
                                <p:cTn id="54" presetID="2" presetClass="entr" presetSubtype="4" fill="hold" nodeType="afterEffect">
                                  <p:stCondLst>
                                    <p:cond delay="0"/>
                                  </p:stCondLst>
                                  <p:childTnLst>
                                    <p:set>
                                      <p:cBhvr>
                                        <p:cTn id="55" dur="1" fill="hold">
                                          <p:stCondLst>
                                            <p:cond delay="0"/>
                                          </p:stCondLst>
                                        </p:cTn>
                                        <p:tgtEl>
                                          <p:spTgt spid="11273">
                                            <p:txEl>
                                              <p:pRg st="8" end="8"/>
                                            </p:txEl>
                                          </p:spTgt>
                                        </p:tgtEl>
                                        <p:attrNameLst>
                                          <p:attrName>style.visibility</p:attrName>
                                        </p:attrNameLst>
                                      </p:cBhvr>
                                      <p:to>
                                        <p:strVal val="visible"/>
                                      </p:to>
                                    </p:set>
                                    <p:anim calcmode="lin" valueType="num">
                                      <p:cBhvr additive="base">
                                        <p:cTn id="56" dur="500" fill="hold"/>
                                        <p:tgtEl>
                                          <p:spTgt spid="11273">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11273">
                                            <p:txEl>
                                              <p:pRg st="8" end="8"/>
                                            </p:txEl>
                                          </p:spTgt>
                                        </p:tgtEl>
                                        <p:attrNameLst>
                                          <p:attrName>ppt_y</p:attrName>
                                        </p:attrNameLst>
                                      </p:cBhvr>
                                      <p:tavLst>
                                        <p:tav tm="0">
                                          <p:val>
                                            <p:strVal val="1+#ppt_h/2"/>
                                          </p:val>
                                        </p:tav>
                                        <p:tav tm="100000">
                                          <p:val>
                                            <p:strVal val="#ppt_y"/>
                                          </p:val>
                                        </p:tav>
                                      </p:tavLst>
                                    </p:anim>
                                  </p:childTnLst>
                                </p:cTn>
                              </p:par>
                            </p:childTnLst>
                          </p:cTn>
                        </p:par>
                        <p:par>
                          <p:cTn id="58" fill="hold">
                            <p:stCondLst>
                              <p:cond delay="7000"/>
                            </p:stCondLst>
                            <p:childTnLst>
                              <p:par>
                                <p:cTn id="59" presetID="2" presetClass="entr" presetSubtype="4" fill="hold" nodeType="afterEffect">
                                  <p:stCondLst>
                                    <p:cond delay="0"/>
                                  </p:stCondLst>
                                  <p:childTnLst>
                                    <p:set>
                                      <p:cBhvr>
                                        <p:cTn id="60" dur="1" fill="hold">
                                          <p:stCondLst>
                                            <p:cond delay="0"/>
                                          </p:stCondLst>
                                        </p:cTn>
                                        <p:tgtEl>
                                          <p:spTgt spid="11273">
                                            <p:txEl>
                                              <p:pRg st="9" end="9"/>
                                            </p:txEl>
                                          </p:spTgt>
                                        </p:tgtEl>
                                        <p:attrNameLst>
                                          <p:attrName>style.visibility</p:attrName>
                                        </p:attrNameLst>
                                      </p:cBhvr>
                                      <p:to>
                                        <p:strVal val="visible"/>
                                      </p:to>
                                    </p:set>
                                    <p:anim calcmode="lin" valueType="num">
                                      <p:cBhvr additive="base">
                                        <p:cTn id="61" dur="500" fill="hold"/>
                                        <p:tgtEl>
                                          <p:spTgt spid="1127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1273">
                                            <p:txEl>
                                              <p:pRg st="9" end="9"/>
                                            </p:txEl>
                                          </p:spTgt>
                                        </p:tgtEl>
                                        <p:attrNameLst>
                                          <p:attrName>ppt_y</p:attrName>
                                        </p:attrNameLst>
                                      </p:cBhvr>
                                      <p:tavLst>
                                        <p:tav tm="0">
                                          <p:val>
                                            <p:strVal val="1+#ppt_h/2"/>
                                          </p:val>
                                        </p:tav>
                                        <p:tav tm="100000">
                                          <p:val>
                                            <p:strVal val="#ppt_y"/>
                                          </p:val>
                                        </p:tav>
                                      </p:tavLst>
                                    </p:anim>
                                  </p:childTnLst>
                                </p:cTn>
                              </p:par>
                            </p:childTnLst>
                          </p:cTn>
                        </p:par>
                        <p:par>
                          <p:cTn id="63" fill="hold">
                            <p:stCondLst>
                              <p:cond delay="7500"/>
                            </p:stCondLst>
                            <p:childTnLst>
                              <p:par>
                                <p:cTn id="64" presetID="2" presetClass="entr" presetSubtype="4" fill="hold" nodeType="afterEffect">
                                  <p:stCondLst>
                                    <p:cond delay="0"/>
                                  </p:stCondLst>
                                  <p:childTnLst>
                                    <p:set>
                                      <p:cBhvr>
                                        <p:cTn id="65" dur="1" fill="hold">
                                          <p:stCondLst>
                                            <p:cond delay="0"/>
                                          </p:stCondLst>
                                        </p:cTn>
                                        <p:tgtEl>
                                          <p:spTgt spid="11273">
                                            <p:txEl>
                                              <p:pRg st="10" end="10"/>
                                            </p:txEl>
                                          </p:spTgt>
                                        </p:tgtEl>
                                        <p:attrNameLst>
                                          <p:attrName>style.visibility</p:attrName>
                                        </p:attrNameLst>
                                      </p:cBhvr>
                                      <p:to>
                                        <p:strVal val="visible"/>
                                      </p:to>
                                    </p:set>
                                    <p:anim calcmode="lin" valueType="num">
                                      <p:cBhvr additive="base">
                                        <p:cTn id="66" dur="500" fill="hold"/>
                                        <p:tgtEl>
                                          <p:spTgt spid="11273">
                                            <p:txEl>
                                              <p:pRg st="10" end="1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11273">
                                            <p:txEl>
                                              <p:pRg st="10" end="10"/>
                                            </p:txEl>
                                          </p:spTgt>
                                        </p:tgtEl>
                                        <p:attrNameLst>
                                          <p:attrName>ppt_y</p:attrName>
                                        </p:attrNameLst>
                                      </p:cBhvr>
                                      <p:tavLst>
                                        <p:tav tm="0">
                                          <p:val>
                                            <p:strVal val="1+#ppt_h/2"/>
                                          </p:val>
                                        </p:tav>
                                        <p:tav tm="100000">
                                          <p:val>
                                            <p:strVal val="#ppt_y"/>
                                          </p:val>
                                        </p:tav>
                                      </p:tavLst>
                                    </p:anim>
                                  </p:childTnLst>
                                </p:cTn>
                              </p:par>
                            </p:childTnLst>
                          </p:cTn>
                        </p:par>
                        <p:par>
                          <p:cTn id="68" fill="hold">
                            <p:stCondLst>
                              <p:cond delay="8000"/>
                            </p:stCondLst>
                            <p:childTnLst>
                              <p:par>
                                <p:cTn id="69" presetID="2" presetClass="entr" presetSubtype="4" fill="hold" nodeType="afterEffect">
                                  <p:stCondLst>
                                    <p:cond delay="0"/>
                                  </p:stCondLst>
                                  <p:childTnLst>
                                    <p:set>
                                      <p:cBhvr>
                                        <p:cTn id="70" dur="1" fill="hold">
                                          <p:stCondLst>
                                            <p:cond delay="0"/>
                                          </p:stCondLst>
                                        </p:cTn>
                                        <p:tgtEl>
                                          <p:spTgt spid="11273">
                                            <p:txEl>
                                              <p:pRg st="12" end="12"/>
                                            </p:txEl>
                                          </p:spTgt>
                                        </p:tgtEl>
                                        <p:attrNameLst>
                                          <p:attrName>style.visibility</p:attrName>
                                        </p:attrNameLst>
                                      </p:cBhvr>
                                      <p:to>
                                        <p:strVal val="visible"/>
                                      </p:to>
                                    </p:set>
                                    <p:anim calcmode="lin" valueType="num">
                                      <p:cBhvr additive="base">
                                        <p:cTn id="71" dur="500" fill="hold"/>
                                        <p:tgtEl>
                                          <p:spTgt spid="11273">
                                            <p:txEl>
                                              <p:pRg st="12" end="12"/>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11273">
                                            <p:txEl>
                                              <p:pRg st="12" end="12"/>
                                            </p:txEl>
                                          </p:spTgt>
                                        </p:tgtEl>
                                        <p:attrNameLst>
                                          <p:attrName>ppt_y</p:attrName>
                                        </p:attrNameLst>
                                      </p:cBhvr>
                                      <p:tavLst>
                                        <p:tav tm="0">
                                          <p:val>
                                            <p:strVal val="1+#ppt_h/2"/>
                                          </p:val>
                                        </p:tav>
                                        <p:tav tm="100000">
                                          <p:val>
                                            <p:strVal val="#ppt_y"/>
                                          </p:val>
                                        </p:tav>
                                      </p:tavLst>
                                    </p:anim>
                                  </p:childTnLst>
                                </p:cTn>
                              </p:par>
                            </p:childTnLst>
                          </p:cTn>
                        </p:par>
                        <p:par>
                          <p:cTn id="73" fill="hold">
                            <p:stCondLst>
                              <p:cond delay="8500"/>
                            </p:stCondLst>
                            <p:childTnLst>
                              <p:par>
                                <p:cTn id="74" presetID="2" presetClass="entr" presetSubtype="4" fill="hold" nodeType="afterEffect">
                                  <p:stCondLst>
                                    <p:cond delay="0"/>
                                  </p:stCondLst>
                                  <p:childTnLst>
                                    <p:set>
                                      <p:cBhvr>
                                        <p:cTn id="75" dur="1" fill="hold">
                                          <p:stCondLst>
                                            <p:cond delay="0"/>
                                          </p:stCondLst>
                                        </p:cTn>
                                        <p:tgtEl>
                                          <p:spTgt spid="11273">
                                            <p:txEl>
                                              <p:pRg st="11" end="11"/>
                                            </p:txEl>
                                          </p:spTgt>
                                        </p:tgtEl>
                                        <p:attrNameLst>
                                          <p:attrName>style.visibility</p:attrName>
                                        </p:attrNameLst>
                                      </p:cBhvr>
                                      <p:to>
                                        <p:strVal val="visible"/>
                                      </p:to>
                                    </p:set>
                                    <p:anim calcmode="lin" valueType="num">
                                      <p:cBhvr additive="base">
                                        <p:cTn id="76" dur="500" fill="hold"/>
                                        <p:tgtEl>
                                          <p:spTgt spid="11273">
                                            <p:txEl>
                                              <p:pRg st="11" end="11"/>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1127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100013"/>
            <a:ext cx="8229600" cy="850901"/>
          </a:xfrm>
        </p:spPr>
        <p:txBody>
          <a:bodyPr/>
          <a:lstStyle/>
          <a:p>
            <a:pPr eaLnBrk="1" hangingPunct="1"/>
            <a:r>
              <a:rPr lang="lv-LV" b="1" smtClean="0">
                <a:solidFill>
                  <a:schemeClr val="tx1"/>
                </a:solidFill>
              </a:rPr>
              <a:t>Noslēgums</a:t>
            </a:r>
          </a:p>
        </p:txBody>
      </p:sp>
      <p:sp>
        <p:nvSpPr>
          <p:cNvPr id="4" name="Rectangle 3"/>
          <p:cNvSpPr>
            <a:spLocks noChangeArrowheads="1"/>
          </p:cNvSpPr>
          <p:nvPr/>
        </p:nvSpPr>
        <p:spPr bwMode="auto">
          <a:xfrm>
            <a:off x="0" y="549275"/>
            <a:ext cx="9144000" cy="3540125"/>
          </a:xfrm>
          <a:prstGeom prst="rect">
            <a:avLst/>
          </a:prstGeom>
          <a:noFill/>
          <a:ln w="9525">
            <a:noFill/>
            <a:miter lim="800000"/>
            <a:headEnd/>
            <a:tailEnd/>
          </a:ln>
        </p:spPr>
        <p:txBody>
          <a:bodyPr>
            <a:spAutoFit/>
          </a:bodyPr>
          <a:lstStyle/>
          <a:p>
            <a:r>
              <a:rPr lang="lv-LV" sz="2800" i="1"/>
              <a:t>Lk.6:38 </a:t>
            </a:r>
            <a:r>
              <a:rPr lang="en-US" sz="2800" i="1"/>
              <a:t>Dodiet, tad jums taps dots</a:t>
            </a:r>
            <a:r>
              <a:rPr lang="lv-LV" sz="2800" i="1"/>
              <a:t>!</a:t>
            </a:r>
            <a:endParaRPr lang="en-US" sz="2800" i="1"/>
          </a:p>
          <a:p>
            <a:pPr>
              <a:buFont typeface="Arial" charset="0"/>
              <a:buChar char="•"/>
            </a:pPr>
            <a:r>
              <a:rPr lang="lv-LV" sz="2800" b="1"/>
              <a:t>Debesu valstība</a:t>
            </a:r>
            <a:r>
              <a:rPr lang="lv-LV" sz="2800"/>
              <a:t> ir daudz </a:t>
            </a:r>
            <a:r>
              <a:rPr lang="lv-LV" sz="2800" b="1"/>
              <a:t>vērtīgāka</a:t>
            </a:r>
            <a:r>
              <a:rPr lang="lv-LV" sz="2800"/>
              <a:t> par visām </a:t>
            </a:r>
            <a:r>
              <a:rPr lang="lv-LV" sz="2800" b="1"/>
              <a:t>piemetamajām lietām</a:t>
            </a:r>
            <a:r>
              <a:rPr lang="lv-LV" sz="2800"/>
              <a:t> un pat par šo </a:t>
            </a:r>
            <a:r>
              <a:rPr lang="lv-LV" sz="2800" b="1"/>
              <a:t>laicīgo dzīvību</a:t>
            </a:r>
            <a:r>
              <a:rPr lang="lv-LV" sz="2800"/>
              <a:t>.</a:t>
            </a:r>
          </a:p>
          <a:p>
            <a:pPr>
              <a:buFont typeface="Arial" charset="0"/>
              <a:buChar char="•"/>
            </a:pPr>
            <a:r>
              <a:rPr lang="lv-LV" sz="2800" b="1"/>
              <a:t>Dzenieties pēc debesu valstības</a:t>
            </a:r>
            <a:r>
              <a:rPr lang="lv-LV" sz="2800"/>
              <a:t>!</a:t>
            </a:r>
          </a:p>
          <a:p>
            <a:pPr>
              <a:buFont typeface="Arial" charset="0"/>
              <a:buChar char="•"/>
            </a:pPr>
            <a:r>
              <a:rPr lang="lv-LV" sz="2800" b="1"/>
              <a:t>Dodiet</a:t>
            </a:r>
            <a:r>
              <a:rPr lang="lv-LV" sz="2800"/>
              <a:t> no tā, kas </a:t>
            </a:r>
            <a:r>
              <a:rPr lang="lv-LV" sz="2800" b="1"/>
              <a:t>jums</a:t>
            </a:r>
            <a:r>
              <a:rPr lang="lv-LV" sz="2800"/>
              <a:t> ir, lai </a:t>
            </a:r>
            <a:r>
              <a:rPr lang="lv-LV" sz="2800" b="1"/>
              <a:t>atbrīvotos </a:t>
            </a:r>
            <a:r>
              <a:rPr lang="lv-LV" sz="2800"/>
              <a:t>no </a:t>
            </a:r>
            <a:r>
              <a:rPr lang="lv-LV" sz="2800" b="1"/>
              <a:t>alkatības</a:t>
            </a:r>
            <a:r>
              <a:rPr lang="lv-LV" sz="2800"/>
              <a:t> un </a:t>
            </a:r>
            <a:r>
              <a:rPr lang="lv-LV" sz="2800" b="1"/>
              <a:t>bailēm</a:t>
            </a:r>
            <a:r>
              <a:rPr lang="lv-LV" sz="2800"/>
              <a:t>!</a:t>
            </a:r>
          </a:p>
          <a:p>
            <a:pPr>
              <a:buFontTx/>
              <a:buChar char="•"/>
            </a:pPr>
            <a:r>
              <a:rPr lang="lv-LV" sz="2800"/>
              <a:t>Lai Debesu </a:t>
            </a:r>
            <a:r>
              <a:rPr lang="lv-LV" sz="2800" b="1"/>
              <a:t>valstība</a:t>
            </a:r>
            <a:r>
              <a:rPr lang="lv-LV" sz="2800"/>
              <a:t> jums ir </a:t>
            </a:r>
            <a:r>
              <a:rPr lang="lv-LV" sz="2800" b="1"/>
              <a:t>prioritāte Nr.1</a:t>
            </a:r>
            <a:r>
              <a:rPr lang="lv-LV" sz="2800"/>
              <a:t>. un tad </a:t>
            </a:r>
            <a:r>
              <a:rPr lang="lv-LV" sz="2800" b="1"/>
              <a:t>pārējās lietas</a:t>
            </a:r>
            <a:r>
              <a:rPr lang="lv-LV" sz="2800"/>
              <a:t> Dievs </a:t>
            </a:r>
            <a:r>
              <a:rPr lang="lv-LV" sz="2800" b="1"/>
              <a:t>piemetīs.</a:t>
            </a:r>
            <a:r>
              <a:rPr lang="lv-LV" sz="2800"/>
              <a:t> Āmen</a:t>
            </a:r>
          </a:p>
        </p:txBody>
      </p:sp>
      <p:pic>
        <p:nvPicPr>
          <p:cNvPr id="5" name="Picture 5"/>
          <p:cNvPicPr>
            <a:picLocks noChangeAspect="1" noChangeArrowheads="1"/>
          </p:cNvPicPr>
          <p:nvPr/>
        </p:nvPicPr>
        <p:blipFill>
          <a:blip r:embed="rId2" cstate="print"/>
          <a:srcRect l="4255" t="13341" r="3191" b="6613"/>
          <a:stretch>
            <a:fillRect/>
          </a:stretch>
        </p:blipFill>
        <p:spPr bwMode="auto">
          <a:xfrm>
            <a:off x="0" y="3933056"/>
            <a:ext cx="9144000" cy="293463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433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57188" y="53975"/>
            <a:ext cx="8462962" cy="927100"/>
          </a:xfrm>
        </p:spPr>
        <p:txBody>
          <a:bodyPr/>
          <a:lstStyle/>
          <a:p>
            <a:pPr eaLnBrk="1" hangingPunct="1"/>
            <a:r>
              <a:rPr lang="lv-LV" b="1" smtClean="0"/>
              <a:t>Mt.6:24-34 Attieksme</a:t>
            </a:r>
            <a:r>
              <a:rPr lang="lv-LV" smtClean="0"/>
              <a:t> </a:t>
            </a:r>
          </a:p>
        </p:txBody>
      </p:sp>
      <p:pic>
        <p:nvPicPr>
          <p:cNvPr id="3075" name="Picture 3" descr="DOVE019"/>
          <p:cNvPicPr>
            <a:picLocks noChangeAspect="1" noChangeArrowheads="1"/>
          </p:cNvPicPr>
          <p:nvPr/>
        </p:nvPicPr>
        <p:blipFill>
          <a:blip r:embed="rId2"/>
          <a:srcRect/>
          <a:stretch>
            <a:fillRect/>
          </a:stretch>
        </p:blipFill>
        <p:spPr bwMode="auto">
          <a:xfrm>
            <a:off x="34925" y="0"/>
            <a:ext cx="485775" cy="692150"/>
          </a:xfrm>
          <a:prstGeom prst="rect">
            <a:avLst/>
          </a:prstGeom>
          <a:noFill/>
          <a:ln w="9525">
            <a:noFill/>
            <a:miter lim="800000"/>
            <a:headEnd/>
            <a:tailEnd/>
          </a:ln>
        </p:spPr>
      </p:pic>
      <p:sp>
        <p:nvSpPr>
          <p:cNvPr id="3076" name="Rectangle 4"/>
          <p:cNvSpPr>
            <a:spLocks noChangeArrowheads="1"/>
          </p:cNvSpPr>
          <p:nvPr/>
        </p:nvSpPr>
        <p:spPr bwMode="auto">
          <a:xfrm>
            <a:off x="0" y="692150"/>
            <a:ext cx="9144000" cy="5908675"/>
          </a:xfrm>
          <a:prstGeom prst="rect">
            <a:avLst/>
          </a:prstGeom>
          <a:noFill/>
          <a:ln w="9525">
            <a:noFill/>
            <a:miter lim="800000"/>
            <a:headEnd/>
            <a:tailEnd/>
          </a:ln>
        </p:spPr>
        <p:txBody>
          <a:bodyPr>
            <a:spAutoFit/>
          </a:bodyPr>
          <a:lstStyle/>
          <a:p>
            <a:r>
              <a:rPr lang="lv-LV" sz="2100" dirty="0"/>
              <a:t>24 Neviens nevar kalpot diviem kungiem: vai viņš vienu ienīdīs un otru mīlēs, jeb viņš vienam pieķersies un otru atmetīs. Jūs nevarat kalpot Dievam un mantai. 25 Tāpēc Es jums saku: nezūdieties savas dzīvības dēļ, ko ēdīsit un ko dzersit, ne arī savas miesas dēļ, ar ko ģērbsities. Vai dzīvība nav labāka nekā barība? Un vai miesa nav labāka nekā drēbes? 26 Skatieties uz putniem gaisā: ne tie sēj, ne tie pļauj, ne tie sakrāj šķūņos, un jūsu Debesu Tēvs tos baro. Vai tad jūs neesat daudz labāki nekā viņi? 27 Kurš jūsu starpā var ar zūdīšanos savam mūžam pielikt kaut vienu olekti? 28 Un kāpēc jūs zūdāties apģērba dēļ? Mācieties no puķēm laukā, kā tās aug: ne tās strādā, ne tās vērpj, 29 tomēr Es jums saku: ir </a:t>
            </a:r>
            <a:r>
              <a:rPr lang="lv-LV" sz="2100" dirty="0" err="1"/>
              <a:t>Sālamans</a:t>
            </a:r>
            <a:r>
              <a:rPr lang="lv-LV" sz="2100" dirty="0"/>
              <a:t> visā savā godībā nav tā bijis apģērbts kā viena no tām. 30 Ja tad Dievs zāli laukā, kas šodien stāv un rīt tiek iemesta krāsnī, tā ģērbj, vai tad ne daudz vairāk jūs, jūs mazticīgie? 31 Tāpēc jums nebūs zūdīties un sacīt: ko ēdīsim, vai: ko dzersim, vai: ar ko ģērbsimies? 32 Jo pēc visa tā pagāni dzenas; jo jūsu Debesu Tēvs zina, ka jums visa tā vajag. 33 Bet dzenieties papriekš pēc Dieva valstības un pēc Viņa taisnības, tad jums visas šīs lietas taps piemestas. 34 Tāpēc nezūdieties nākamā rīta dēļ, jo rītdiena pati par sevi zūdīsies. Ikvienai dienai pietiek pašai savu bēdu.</a:t>
            </a:r>
          </a:p>
        </p:txBody>
      </p:sp>
      <p:sp>
        <p:nvSpPr>
          <p:cNvPr id="3077" name="Text Box 6"/>
          <p:cNvSpPr txBox="1">
            <a:spLocks noChangeArrowheads="1"/>
          </p:cNvSpPr>
          <p:nvPr/>
        </p:nvSpPr>
        <p:spPr bwMode="auto">
          <a:xfrm>
            <a:off x="7286625" y="0"/>
            <a:ext cx="1857375" cy="400050"/>
          </a:xfrm>
          <a:prstGeom prst="rect">
            <a:avLst/>
          </a:prstGeom>
          <a:noFill/>
          <a:ln w="9525">
            <a:noFill/>
            <a:miter lim="800000"/>
            <a:headEnd/>
            <a:tailEnd/>
          </a:ln>
        </p:spPr>
        <p:txBody>
          <a:bodyPr>
            <a:spAutoFit/>
          </a:bodyPr>
          <a:lstStyle/>
          <a:p>
            <a:pPr>
              <a:spcBef>
                <a:spcPct val="50000"/>
              </a:spcBef>
            </a:pPr>
            <a:r>
              <a:rPr lang="lv-LV" sz="2000" dirty="0" smtClean="0"/>
              <a:t>26.aug. 2018.</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620713"/>
          </a:xfrm>
        </p:spPr>
        <p:txBody>
          <a:bodyPr/>
          <a:lstStyle/>
          <a:p>
            <a:pPr eaLnBrk="1" hangingPunct="1"/>
            <a:r>
              <a:rPr lang="lv-LV" b="1" smtClean="0">
                <a:solidFill>
                  <a:schemeClr val="tx1"/>
                </a:solidFill>
              </a:rPr>
              <a:t>Ievads</a:t>
            </a:r>
          </a:p>
        </p:txBody>
      </p:sp>
      <p:sp>
        <p:nvSpPr>
          <p:cNvPr id="4" name="Rectangle 3"/>
          <p:cNvSpPr>
            <a:spLocks noChangeArrowheads="1"/>
          </p:cNvSpPr>
          <p:nvPr/>
        </p:nvSpPr>
        <p:spPr bwMode="auto">
          <a:xfrm>
            <a:off x="0" y="476250"/>
            <a:ext cx="7286625" cy="6740307"/>
          </a:xfrm>
          <a:prstGeom prst="rect">
            <a:avLst/>
          </a:prstGeom>
          <a:noFill/>
          <a:ln w="9525">
            <a:noFill/>
            <a:miter lim="800000"/>
            <a:headEnd/>
            <a:tailEnd/>
          </a:ln>
        </p:spPr>
        <p:txBody>
          <a:bodyPr>
            <a:spAutoFit/>
          </a:bodyPr>
          <a:lstStyle/>
          <a:p>
            <a:pPr>
              <a:buFont typeface="Arial" charset="0"/>
              <a:buChar char="•"/>
            </a:pPr>
            <a:r>
              <a:rPr lang="lv-LV" sz="2800" b="1" dirty="0"/>
              <a:t>Šodien </a:t>
            </a:r>
            <a:r>
              <a:rPr lang="lv-LV" sz="2800" dirty="0"/>
              <a:t>runa par ļoti </a:t>
            </a:r>
            <a:r>
              <a:rPr lang="lv-LV" sz="2800" b="1" dirty="0"/>
              <a:t>praktiskām lietām!</a:t>
            </a:r>
          </a:p>
          <a:p>
            <a:pPr>
              <a:buFont typeface="Arial" charset="0"/>
              <a:buChar char="•"/>
            </a:pPr>
            <a:r>
              <a:rPr lang="lv-LV" sz="2800" dirty="0"/>
              <a:t>Kā </a:t>
            </a:r>
            <a:r>
              <a:rPr lang="lv-LV" sz="2800" b="1" dirty="0"/>
              <a:t>attiekties</a:t>
            </a:r>
            <a:r>
              <a:rPr lang="lv-LV" sz="2800" dirty="0"/>
              <a:t> pret </a:t>
            </a:r>
            <a:r>
              <a:rPr lang="lv-LV" sz="2800" b="1" dirty="0"/>
              <a:t>naudu</a:t>
            </a:r>
            <a:r>
              <a:rPr lang="lv-LV" sz="2800" dirty="0"/>
              <a:t> un citām lietām!</a:t>
            </a:r>
          </a:p>
          <a:p>
            <a:pPr>
              <a:buFont typeface="Arial" charset="0"/>
              <a:buChar char="•"/>
            </a:pPr>
            <a:r>
              <a:rPr lang="lv-LV" sz="2800" dirty="0"/>
              <a:t>Kā tikt galā ar </a:t>
            </a:r>
            <a:r>
              <a:rPr lang="lv-LV" sz="2800" b="1" dirty="0"/>
              <a:t>zūdīšanos</a:t>
            </a:r>
            <a:r>
              <a:rPr lang="lv-LV" sz="2800" dirty="0"/>
              <a:t>, </a:t>
            </a:r>
            <a:r>
              <a:rPr lang="lv-LV" sz="2800" b="1" dirty="0"/>
              <a:t>raizēšanos</a:t>
            </a:r>
            <a:r>
              <a:rPr lang="lv-LV" sz="2800" dirty="0"/>
              <a:t>? – </a:t>
            </a:r>
            <a:r>
              <a:rPr lang="lv-LV" sz="2800" b="1" dirty="0"/>
              <a:t>DODOT</a:t>
            </a:r>
          </a:p>
          <a:p>
            <a:r>
              <a:rPr lang="lv-LV" sz="2800" dirty="0"/>
              <a:t>Ir 2 galvenie </a:t>
            </a:r>
            <a:r>
              <a:rPr lang="lv-LV" sz="2800" b="1" dirty="0"/>
              <a:t>iemesli</a:t>
            </a:r>
            <a:r>
              <a:rPr lang="lv-LV" sz="2800" dirty="0"/>
              <a:t> kāpēc </a:t>
            </a:r>
            <a:r>
              <a:rPr lang="lv-LV" sz="2800" b="1" dirty="0"/>
              <a:t>mācekļi nedod</a:t>
            </a:r>
            <a:r>
              <a:rPr lang="lv-LV" sz="2800" dirty="0"/>
              <a:t>:</a:t>
            </a:r>
          </a:p>
          <a:p>
            <a:r>
              <a:rPr lang="lv-LV" sz="2800" dirty="0"/>
              <a:t>1. Jēzus </a:t>
            </a:r>
            <a:r>
              <a:rPr lang="lv-LV" sz="2800" b="1" dirty="0"/>
              <a:t>prasa par daudz</a:t>
            </a:r>
            <a:r>
              <a:rPr lang="lv-LV" sz="2800" dirty="0"/>
              <a:t>.</a:t>
            </a:r>
          </a:p>
          <a:p>
            <a:r>
              <a:rPr lang="lv-LV" sz="2800" dirty="0"/>
              <a:t>2. Un </a:t>
            </a:r>
            <a:r>
              <a:rPr lang="lv-LV" sz="2800" b="1" dirty="0"/>
              <a:t>mums ir par maz.</a:t>
            </a:r>
          </a:p>
          <a:p>
            <a:endParaRPr lang="lv-LV" sz="2800" b="1" dirty="0"/>
          </a:p>
          <a:p>
            <a:r>
              <a:rPr lang="lv-LV" sz="2800" b="1" dirty="0"/>
              <a:t>Un ir 2 problēmas,                                    </a:t>
            </a:r>
            <a:r>
              <a:rPr lang="lv-LV" sz="2800" b="1" dirty="0" smtClean="0"/>
              <a:t>kāpēc grūti dot:</a:t>
            </a:r>
            <a:endParaRPr lang="lv-LV" sz="2800" b="1" dirty="0"/>
          </a:p>
          <a:p>
            <a:pPr>
              <a:buFont typeface="Arial" charset="0"/>
              <a:buChar char="•"/>
            </a:pPr>
            <a:r>
              <a:rPr lang="lv-LV" sz="2800" b="1" dirty="0"/>
              <a:t>Alkatība</a:t>
            </a:r>
            <a:endParaRPr lang="lv-LV" sz="2800" dirty="0"/>
          </a:p>
          <a:p>
            <a:r>
              <a:rPr lang="lv-LV" sz="2800" dirty="0"/>
              <a:t>Es to esmu pelnījis, citi nē!</a:t>
            </a:r>
          </a:p>
          <a:p>
            <a:endParaRPr lang="lv-LV" sz="1400" dirty="0"/>
          </a:p>
          <a:p>
            <a:pPr>
              <a:buFont typeface="Arial" charset="0"/>
              <a:buChar char="•"/>
            </a:pPr>
            <a:r>
              <a:rPr lang="lv-LV" sz="2800" b="1" dirty="0"/>
              <a:t>Bailes</a:t>
            </a:r>
            <a:endParaRPr lang="lv-LV" sz="2800" dirty="0"/>
          </a:p>
          <a:p>
            <a:r>
              <a:rPr lang="lv-LV" sz="2800" dirty="0"/>
              <a:t>Ja es došu, man pašam vairāk nebūs!</a:t>
            </a:r>
          </a:p>
          <a:p>
            <a:endParaRPr lang="lv-LV" sz="2600" dirty="0"/>
          </a:p>
        </p:txBody>
      </p:sp>
      <p:pic>
        <p:nvPicPr>
          <p:cNvPr id="2" name="Picture 7" descr="http://1.bp.blogspot.com/-TKfcw4OxcNY/UZxBtXLnIHI/AAAAAAAAATg/CptXF5KBIu0/s1600/giving.jpg"/>
          <p:cNvPicPr>
            <a:picLocks noChangeAspect="1" noChangeArrowheads="1"/>
          </p:cNvPicPr>
          <p:nvPr/>
        </p:nvPicPr>
        <p:blipFill>
          <a:blip r:embed="rId2"/>
          <a:srcRect/>
          <a:stretch>
            <a:fillRect/>
          </a:stretch>
        </p:blipFill>
        <p:spPr bwMode="auto">
          <a:xfrm>
            <a:off x="4417157" y="2714620"/>
            <a:ext cx="4726843" cy="35004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 calcmode="lin" valueType="num">
                                      <p:cBhvr additive="base">
                                        <p:cTn id="30"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additive="base">
                                        <p:cTn id="40"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calcmode="lin" valueType="num">
                                      <p:cBhvr additive="base">
                                        <p:cTn id="5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500"/>
                            </p:stCondLst>
                            <p:childTnLst>
                              <p:par>
                                <p:cTn id="58" presetID="2" presetClass="entr" presetSubtype="4" fill="hold" nodeType="afterEffect">
                                  <p:stCondLst>
                                    <p:cond delay="0"/>
                                  </p:stCondLst>
                                  <p:childTnLst>
                                    <p:set>
                                      <p:cBhvr>
                                        <p:cTn id="59" dur="1" fill="hold">
                                          <p:stCondLst>
                                            <p:cond delay="0"/>
                                          </p:stCondLst>
                                        </p:cTn>
                                        <p:tgtEl>
                                          <p:spTgt spid="4">
                                            <p:txEl>
                                              <p:pRg st="11" end="11"/>
                                            </p:txEl>
                                          </p:spTgt>
                                        </p:tgtEl>
                                        <p:attrNameLst>
                                          <p:attrName>style.visibility</p:attrName>
                                        </p:attrNameLst>
                                      </p:cBhvr>
                                      <p:to>
                                        <p:strVal val="visible"/>
                                      </p:to>
                                    </p:set>
                                    <p:anim calcmode="lin" valueType="num">
                                      <p:cBhvr additive="base">
                                        <p:cTn id="60" dur="500" fill="hold"/>
                                        <p:tgtEl>
                                          <p:spTgt spid="4">
                                            <p:txEl>
                                              <p:pRg st="11" end="11"/>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4">
                                            <p:txEl>
                                              <p:pRg st="11" end="11"/>
                                            </p:txEl>
                                          </p:spTgt>
                                        </p:tgtEl>
                                        <p:attrNameLst>
                                          <p:attrName>ppt_y</p:attrName>
                                        </p:attrNameLst>
                                      </p:cBhvr>
                                      <p:tavLst>
                                        <p:tav tm="0">
                                          <p:val>
                                            <p:strVal val="1+#ppt_h/2"/>
                                          </p:val>
                                        </p:tav>
                                        <p:tav tm="100000">
                                          <p:val>
                                            <p:strVal val="#ppt_y"/>
                                          </p:val>
                                        </p:tav>
                                      </p:tavLst>
                                    </p:anim>
                                  </p:childTnLst>
                                </p:cTn>
                              </p:par>
                            </p:childTnLst>
                          </p:cTn>
                        </p:par>
                        <p:par>
                          <p:cTn id="62" fill="hold">
                            <p:stCondLst>
                              <p:cond delay="7000"/>
                            </p:stCondLst>
                            <p:childTnLst>
                              <p:par>
                                <p:cTn id="63" presetID="2" presetClass="entr" presetSubtype="4" fill="hold" nodeType="afterEffect">
                                  <p:stCondLst>
                                    <p:cond delay="0"/>
                                  </p:stCondLst>
                                  <p:childTnLst>
                                    <p:set>
                                      <p:cBhvr>
                                        <p:cTn id="64" dur="1" fill="hold">
                                          <p:stCondLst>
                                            <p:cond delay="0"/>
                                          </p:stCondLst>
                                        </p:cTn>
                                        <p:tgtEl>
                                          <p:spTgt spid="4">
                                            <p:txEl>
                                              <p:pRg st="12" end="12"/>
                                            </p:txEl>
                                          </p:spTgt>
                                        </p:tgtEl>
                                        <p:attrNameLst>
                                          <p:attrName>style.visibility</p:attrName>
                                        </p:attrNameLst>
                                      </p:cBhvr>
                                      <p:to>
                                        <p:strVal val="visible"/>
                                      </p:to>
                                    </p:set>
                                    <p:anim calcmode="lin" valueType="num">
                                      <p:cBhvr additive="base">
                                        <p:cTn id="65"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4">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6103937" cy="620713"/>
          </a:xfrm>
        </p:spPr>
        <p:txBody>
          <a:bodyPr/>
          <a:lstStyle/>
          <a:p>
            <a:pPr eaLnBrk="1" hangingPunct="1"/>
            <a:r>
              <a:rPr lang="lv-LV" b="1" smtClean="0">
                <a:solidFill>
                  <a:schemeClr val="tx1"/>
                </a:solidFill>
              </a:rPr>
              <a:t>Došana</a:t>
            </a:r>
          </a:p>
        </p:txBody>
      </p:sp>
      <p:sp>
        <p:nvSpPr>
          <p:cNvPr id="4" name="Rectangle 3"/>
          <p:cNvSpPr>
            <a:spLocks noChangeArrowheads="1"/>
          </p:cNvSpPr>
          <p:nvPr/>
        </p:nvSpPr>
        <p:spPr bwMode="auto">
          <a:xfrm>
            <a:off x="0" y="428625"/>
            <a:ext cx="9144000" cy="7171194"/>
          </a:xfrm>
          <a:prstGeom prst="rect">
            <a:avLst/>
          </a:prstGeom>
          <a:noFill/>
          <a:ln w="9525">
            <a:noFill/>
            <a:miter lim="800000"/>
            <a:headEnd/>
            <a:tailEnd/>
          </a:ln>
        </p:spPr>
        <p:txBody>
          <a:bodyPr>
            <a:spAutoFit/>
          </a:bodyPr>
          <a:lstStyle/>
          <a:p>
            <a:pPr>
              <a:lnSpc>
                <a:spcPts val="4600"/>
              </a:lnSpc>
            </a:pPr>
            <a:endParaRPr lang="lv-LV" b="1" dirty="0"/>
          </a:p>
          <a:p>
            <a:pPr>
              <a:lnSpc>
                <a:spcPts val="4600"/>
              </a:lnSpc>
            </a:pPr>
            <a:r>
              <a:rPr lang="lv-LV" sz="3600" b="1" dirty="0"/>
              <a:t>Cik reizes Bībelē</a:t>
            </a:r>
            <a:r>
              <a:rPr lang="lv-LV" sz="3600" dirty="0"/>
              <a:t> vārds:</a:t>
            </a:r>
          </a:p>
          <a:p>
            <a:pPr>
              <a:lnSpc>
                <a:spcPts val="4600"/>
              </a:lnSpc>
              <a:buFont typeface="Arial" charset="0"/>
              <a:buChar char="•"/>
            </a:pPr>
            <a:r>
              <a:rPr lang="lv-LV" sz="3600" b="1" dirty="0"/>
              <a:t>Tici</a:t>
            </a:r>
            <a:r>
              <a:rPr lang="lv-LV" sz="3600" dirty="0"/>
              <a:t> – 272x</a:t>
            </a:r>
          </a:p>
          <a:p>
            <a:pPr>
              <a:lnSpc>
                <a:spcPts val="4600"/>
              </a:lnSpc>
              <a:buFont typeface="Arial" charset="0"/>
              <a:buChar char="•"/>
            </a:pPr>
            <a:r>
              <a:rPr lang="lv-LV" sz="3600" b="1" dirty="0"/>
              <a:t>Lūdz</a:t>
            </a:r>
            <a:r>
              <a:rPr lang="lv-LV" sz="3600" dirty="0"/>
              <a:t> – 371x</a:t>
            </a:r>
          </a:p>
          <a:p>
            <a:pPr>
              <a:lnSpc>
                <a:spcPts val="4600"/>
              </a:lnSpc>
              <a:buFont typeface="Arial" charset="0"/>
              <a:buChar char="•"/>
            </a:pPr>
            <a:r>
              <a:rPr lang="lv-LV" sz="3600" b="1" dirty="0"/>
              <a:t>Mīli</a:t>
            </a:r>
            <a:r>
              <a:rPr lang="lv-LV" sz="3600" dirty="0"/>
              <a:t> – 714x</a:t>
            </a:r>
          </a:p>
          <a:p>
            <a:pPr>
              <a:lnSpc>
                <a:spcPts val="4600"/>
              </a:lnSpc>
              <a:buFont typeface="Arial" charset="0"/>
              <a:buChar char="•"/>
            </a:pPr>
            <a:r>
              <a:rPr lang="lv-LV" sz="3600" b="1" dirty="0"/>
              <a:t>Dod</a:t>
            </a:r>
            <a:r>
              <a:rPr lang="lv-LV" sz="3600" dirty="0"/>
              <a:t> – 2162x</a:t>
            </a:r>
          </a:p>
          <a:p>
            <a:pPr>
              <a:lnSpc>
                <a:spcPts val="4600"/>
              </a:lnSpc>
            </a:pPr>
            <a:r>
              <a:rPr lang="lv-LV" sz="3600" dirty="0"/>
              <a:t>Tā ir viena no populārākajām tēmām Bībelē. </a:t>
            </a:r>
            <a:endParaRPr lang="lv-LV" sz="3600" dirty="0" smtClean="0"/>
          </a:p>
          <a:p>
            <a:pPr>
              <a:lnSpc>
                <a:spcPts val="4600"/>
              </a:lnSpc>
            </a:pPr>
            <a:r>
              <a:rPr lang="lv-LV" sz="3600" b="1" dirty="0" smtClean="0"/>
              <a:t>Vai draudze ir vieta, </a:t>
            </a:r>
          </a:p>
          <a:p>
            <a:pPr>
              <a:lnSpc>
                <a:spcPts val="4600"/>
              </a:lnSpc>
            </a:pPr>
            <a:r>
              <a:rPr lang="lv-LV" sz="3600" b="1" dirty="0" smtClean="0"/>
              <a:t>Kur nākam lai ņemtu?</a:t>
            </a:r>
          </a:p>
          <a:p>
            <a:pPr>
              <a:lnSpc>
                <a:spcPts val="4600"/>
              </a:lnSpc>
            </a:pPr>
            <a:r>
              <a:rPr lang="lv-LV" sz="3600" b="1" dirty="0" smtClean="0"/>
              <a:t>Vai lai mācītos dot?</a:t>
            </a:r>
          </a:p>
          <a:p>
            <a:pPr>
              <a:lnSpc>
                <a:spcPts val="4600"/>
              </a:lnSpc>
            </a:pPr>
            <a:endParaRPr lang="lv-LV" sz="3600" dirty="0"/>
          </a:p>
        </p:txBody>
      </p:sp>
      <p:pic>
        <p:nvPicPr>
          <p:cNvPr id="2" name="Picture 7" descr="http://1.bp.blogspot.com/-TKfcw4OxcNY/UZxBtXLnIHI/AAAAAAAAATg/CptXF5KBIu0/s1600/giving.jpg"/>
          <p:cNvPicPr>
            <a:picLocks noChangeAspect="1" noChangeArrowheads="1"/>
          </p:cNvPicPr>
          <p:nvPr/>
        </p:nvPicPr>
        <p:blipFill>
          <a:blip r:embed="rId2"/>
          <a:srcRect/>
          <a:stretch>
            <a:fillRect/>
          </a:stretch>
        </p:blipFill>
        <p:spPr bwMode="auto">
          <a:xfrm>
            <a:off x="5286380" y="500042"/>
            <a:ext cx="3857620" cy="35004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000"/>
                                        <p:tgtEl>
                                          <p:spTgt spid="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additive="base">
                                        <p:cTn id="2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 calcmode="lin" valueType="num">
                                      <p:cBhvr additive="base">
                                        <p:cTn id="3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
                                            <p:txEl>
                                              <p:pRg st="6" end="6"/>
                                            </p:txEl>
                                          </p:spTgt>
                                        </p:tgtEl>
                                        <p:attrNameLst>
                                          <p:attrName>style.visibility</p:attrName>
                                        </p:attrNameLst>
                                      </p:cBhvr>
                                      <p:to>
                                        <p:strVal val="visible"/>
                                      </p:to>
                                    </p:set>
                                    <p:anim calcmode="lin" valueType="num">
                                      <p:cBhvr additive="base">
                                        <p:cTn id="40"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4">
                                            <p:txEl>
                                              <p:pRg st="7" end="7"/>
                                            </p:txEl>
                                          </p:spTgt>
                                        </p:tgtEl>
                                        <p:attrNameLst>
                                          <p:attrName>style.visibility</p:attrName>
                                        </p:attrNameLst>
                                      </p:cBhvr>
                                      <p:to>
                                        <p:strVal val="visible"/>
                                      </p:to>
                                    </p:set>
                                    <p:anim calcmode="lin" valueType="num">
                                      <p:cBhvr additive="base">
                                        <p:cTn id="45"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4">
                                            <p:txEl>
                                              <p:pRg st="8" end="8"/>
                                            </p:txEl>
                                          </p:spTgt>
                                        </p:tgtEl>
                                        <p:attrNameLst>
                                          <p:attrName>style.visibility</p:attrName>
                                        </p:attrNameLst>
                                      </p:cBhvr>
                                      <p:to>
                                        <p:strVal val="visible"/>
                                      </p:to>
                                    </p:set>
                                    <p:anim calcmode="lin" valueType="num">
                                      <p:cBhvr additive="base">
                                        <p:cTn id="50"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8" end="8"/>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4">
                                            <p:txEl>
                                              <p:pRg st="9" end="9"/>
                                            </p:txEl>
                                          </p:spTgt>
                                        </p:tgtEl>
                                        <p:attrNameLst>
                                          <p:attrName>style.visibility</p:attrName>
                                        </p:attrNameLst>
                                      </p:cBhvr>
                                      <p:to>
                                        <p:strVal val="visible"/>
                                      </p:to>
                                    </p:set>
                                    <p:anim calcmode="lin" valueType="num">
                                      <p:cBhvr additive="base">
                                        <p:cTn id="55"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24 Jēzus saka: Neviens nevar kalpot diviem kungiem: vai viņš vienu ienīdīs un otru mīlēs, jeb viņš vienam pieķersies un otru atmetīs. Jūs nevarat kalpot Dievam un mantai.</a:t>
            </a:r>
            <a:endParaRPr lang="en-US" sz="2600" i="1" smtClean="0"/>
          </a:p>
        </p:txBody>
      </p:sp>
      <p:sp>
        <p:nvSpPr>
          <p:cNvPr id="7" name="Rectangle 6"/>
          <p:cNvSpPr>
            <a:spLocks noChangeArrowheads="1"/>
          </p:cNvSpPr>
          <p:nvPr/>
        </p:nvSpPr>
        <p:spPr bwMode="auto">
          <a:xfrm>
            <a:off x="0" y="1628775"/>
            <a:ext cx="5651500" cy="5262563"/>
          </a:xfrm>
          <a:prstGeom prst="rect">
            <a:avLst/>
          </a:prstGeom>
          <a:noFill/>
          <a:ln w="9525">
            <a:noFill/>
            <a:miter lim="800000"/>
            <a:headEnd/>
            <a:tailEnd/>
          </a:ln>
        </p:spPr>
        <p:txBody>
          <a:bodyPr>
            <a:spAutoFit/>
          </a:bodyPr>
          <a:lstStyle/>
          <a:p>
            <a:pPr>
              <a:buFontTx/>
              <a:buChar char="•"/>
            </a:pPr>
            <a:r>
              <a:rPr lang="lv-LV" sz="2800"/>
              <a:t>Dievs šīs </a:t>
            </a:r>
            <a:r>
              <a:rPr lang="lv-LV" sz="2800" b="1"/>
              <a:t>2 lietas pretnostata</a:t>
            </a:r>
            <a:r>
              <a:rPr lang="lv-LV" sz="2800"/>
              <a:t>, lai parādītu cik </a:t>
            </a:r>
            <a:r>
              <a:rPr lang="lv-LV" sz="2800" b="1"/>
              <a:t>svarīgu vietu</a:t>
            </a:r>
            <a:r>
              <a:rPr lang="lv-LV" sz="2800"/>
              <a:t> cilvēku </a:t>
            </a:r>
            <a:r>
              <a:rPr lang="lv-LV" sz="2800" b="1"/>
              <a:t>sirdīs</a:t>
            </a:r>
            <a:r>
              <a:rPr lang="lv-LV" sz="2800"/>
              <a:t> parasti </a:t>
            </a:r>
            <a:r>
              <a:rPr lang="lv-LV" sz="2800" b="1"/>
              <a:t>ieņemt manta</a:t>
            </a:r>
            <a:r>
              <a:rPr lang="lv-LV" sz="2800"/>
              <a:t>, ka tā bieži kļūst </a:t>
            </a:r>
            <a:r>
              <a:rPr lang="lv-LV" sz="2800" b="1"/>
              <a:t>svarīgāka par Dievu</a:t>
            </a:r>
            <a:r>
              <a:rPr lang="lv-LV" sz="2800"/>
              <a:t>.</a:t>
            </a:r>
          </a:p>
          <a:p>
            <a:pPr>
              <a:buFontTx/>
              <a:buChar char="•"/>
            </a:pPr>
            <a:r>
              <a:rPr lang="lv-LV" sz="2800"/>
              <a:t>Jēzus uzsver: </a:t>
            </a:r>
            <a:r>
              <a:rPr lang="lv-LV" sz="2800" b="1"/>
              <a:t>nedzenieties piepildīt</a:t>
            </a:r>
            <a:r>
              <a:rPr lang="lv-LV" sz="2800"/>
              <a:t> savus </a:t>
            </a:r>
            <a:r>
              <a:rPr lang="lv-LV" sz="2800" b="1"/>
              <a:t>makus</a:t>
            </a:r>
            <a:r>
              <a:rPr lang="lv-LV" sz="2800"/>
              <a:t>, jo </a:t>
            </a:r>
            <a:r>
              <a:rPr lang="lv-LV" sz="2800" i="1"/>
              <a:t>kur būs mūsu manta, tur būs arī mūsu sirds (Mt.6:21)</a:t>
            </a:r>
            <a:r>
              <a:rPr lang="lv-LV" sz="2800"/>
              <a:t>, bet </a:t>
            </a:r>
            <a:r>
              <a:rPr lang="lv-LV" sz="2800" b="1"/>
              <a:t>meklējiet neizsīkstošu mantu debesīs</a:t>
            </a:r>
            <a:r>
              <a:rPr lang="lv-LV" sz="2800"/>
              <a:t>, lai mūsu </a:t>
            </a:r>
            <a:r>
              <a:rPr lang="lv-LV" sz="2800" b="1"/>
              <a:t>sirds</a:t>
            </a:r>
            <a:r>
              <a:rPr lang="lv-LV" sz="2800"/>
              <a:t> būtu </a:t>
            </a:r>
            <a:r>
              <a:rPr lang="lv-LV" sz="2800" b="1"/>
              <a:t>debesīs</a:t>
            </a:r>
            <a:r>
              <a:rPr lang="lv-LV" sz="2800"/>
              <a:t>, </a:t>
            </a:r>
            <a:r>
              <a:rPr lang="lv-LV" sz="2800" b="1"/>
              <a:t>nevis</a:t>
            </a:r>
            <a:r>
              <a:rPr lang="lv-LV" sz="2800"/>
              <a:t> pie </a:t>
            </a:r>
            <a:r>
              <a:rPr lang="lv-LV" sz="2800" b="1"/>
              <a:t>mantas</a:t>
            </a:r>
            <a:r>
              <a:rPr lang="lv-LV" sz="2800"/>
              <a:t> šeit </a:t>
            </a:r>
            <a:r>
              <a:rPr lang="lv-LV" sz="2800" b="1"/>
              <a:t>virs zemes</a:t>
            </a:r>
            <a:r>
              <a:rPr lang="lv-LV" sz="2800"/>
              <a:t>.</a:t>
            </a:r>
          </a:p>
        </p:txBody>
      </p:sp>
      <p:pic>
        <p:nvPicPr>
          <p:cNvPr id="20483" name="Picture 3"/>
          <p:cNvPicPr>
            <a:picLocks noChangeAspect="1" noChangeArrowheads="1"/>
          </p:cNvPicPr>
          <p:nvPr/>
        </p:nvPicPr>
        <p:blipFill>
          <a:blip r:embed="rId2" cstate="print"/>
          <a:srcRect/>
          <a:stretch>
            <a:fillRect/>
          </a:stretch>
        </p:blipFill>
        <p:spPr bwMode="auto">
          <a:xfrm>
            <a:off x="5436097" y="3861048"/>
            <a:ext cx="3707904" cy="2996952"/>
          </a:xfrm>
          <a:prstGeom prst="rect">
            <a:avLst/>
          </a:prstGeom>
          <a:ln>
            <a:noFill/>
          </a:ln>
          <a:effectLst>
            <a:softEdge rad="112500"/>
          </a:effectLst>
        </p:spPr>
      </p:pic>
      <p:sp>
        <p:nvSpPr>
          <p:cNvPr id="9" name="Rectangle 8"/>
          <p:cNvSpPr/>
          <p:nvPr/>
        </p:nvSpPr>
        <p:spPr>
          <a:xfrm>
            <a:off x="6732240" y="3284984"/>
            <a:ext cx="1165704" cy="923330"/>
          </a:xfrm>
          <a:prstGeom prst="rect">
            <a:avLst/>
          </a:prstGeom>
          <a:noFill/>
        </p:spPr>
        <p:txBody>
          <a:bodyPr wrap="none">
            <a:spAutoFit/>
          </a:bodyPr>
          <a:lstStyle/>
          <a:p>
            <a:pPr algn="ctr">
              <a:defRPr/>
            </a:pPr>
            <a:r>
              <a:rPr lang="lv-LV"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vai</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9218" name="Picture 2" descr="Att&amp;emacr;lu rezult&amp;amacr;ti vaic&amp;amacr;jumam “euro”"/>
          <p:cNvPicPr>
            <a:picLocks noChangeAspect="1" noChangeArrowheads="1"/>
          </p:cNvPicPr>
          <p:nvPr/>
        </p:nvPicPr>
        <p:blipFill>
          <a:blip r:embed="rId3" cstate="print"/>
          <a:srcRect/>
          <a:stretch>
            <a:fillRect/>
          </a:stretch>
        </p:blipFill>
        <p:spPr bwMode="auto">
          <a:xfrm>
            <a:off x="5572132" y="1285860"/>
            <a:ext cx="3571868" cy="223170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218"/>
                                        </p:tgtEl>
                                        <p:attrNameLst>
                                          <p:attrName>style.visibility</p:attrName>
                                        </p:attrNameLst>
                                      </p:cBhvr>
                                      <p:to>
                                        <p:strVal val="visible"/>
                                      </p:to>
                                    </p:set>
                                    <p:animEffect transition="in" filter="fade">
                                      <p:cBhvr>
                                        <p:cTn id="16" dur="2000"/>
                                        <p:tgtEl>
                                          <p:spTgt spid="9218"/>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20483"/>
                                        </p:tgtEl>
                                        <p:attrNameLst>
                                          <p:attrName>style.visibility</p:attrName>
                                        </p:attrNameLst>
                                      </p:cBhvr>
                                      <p:to>
                                        <p:strVal val="visible"/>
                                      </p:to>
                                    </p:set>
                                    <p:animEffect transition="in" filter="fade">
                                      <p:cBhvr>
                                        <p:cTn id="22" dur="2000"/>
                                        <p:tgtEl>
                                          <p:spTgt spid="20483"/>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51" name="Picture 7" descr="http://t2.gstatic.com/images?q=tbn:ANd9GcQu2s3e4Yqx0xLsyA5_HvuRtzgv7QCOpIHTb4-hvfhySiAUyy42Lg"/>
          <p:cNvPicPr>
            <a:picLocks noChangeAspect="1" noChangeArrowheads="1"/>
          </p:cNvPicPr>
          <p:nvPr/>
        </p:nvPicPr>
        <p:blipFill>
          <a:blip r:embed="rId2" cstate="print"/>
          <a:srcRect/>
          <a:stretch>
            <a:fillRect/>
          </a:stretch>
        </p:blipFill>
        <p:spPr bwMode="auto">
          <a:xfrm>
            <a:off x="6372200" y="1772815"/>
            <a:ext cx="2771800" cy="2064945"/>
          </a:xfrm>
          <a:prstGeom prst="rect">
            <a:avLst/>
          </a:prstGeom>
          <a:ln>
            <a:noFill/>
          </a:ln>
          <a:effectLst>
            <a:softEdge rad="112500"/>
          </a:effectLst>
        </p:spPr>
      </p:pic>
      <p:sp>
        <p:nvSpPr>
          <p:cNvPr id="8196" name="Rectangle 4"/>
          <p:cNvSpPr>
            <a:spLocks noGrp="1" noChangeArrowheads="1"/>
          </p:cNvSpPr>
          <p:nvPr>
            <p:ph type="body" idx="1"/>
          </p:nvPr>
        </p:nvSpPr>
        <p:spPr>
          <a:xfrm>
            <a:off x="-323850" y="-71438"/>
            <a:ext cx="9467850" cy="2205038"/>
          </a:xfrm>
        </p:spPr>
        <p:txBody>
          <a:bodyPr/>
          <a:lstStyle/>
          <a:p>
            <a:pPr algn="just">
              <a:spcBef>
                <a:spcPct val="0"/>
              </a:spcBef>
              <a:buFontTx/>
              <a:buNone/>
            </a:pPr>
            <a:r>
              <a:rPr lang="lv-LV" sz="2800" i="1" smtClean="0"/>
              <a:t>    25 Tāpēc Es jums saku: Nezūdieties (nesatraucieties) savas dzīvības dēļ, ko ēdīsit un ko dzersit, ne arī savas miesas dēļ, ar ko ģērbsities. Vai dzīvība nav labāka nekā barība? Un vai miesa nav labāka nekā drēbes? </a:t>
            </a:r>
            <a:endParaRPr lang="en-US" sz="2200" i="1" smtClean="0"/>
          </a:p>
        </p:txBody>
      </p:sp>
      <p:sp>
        <p:nvSpPr>
          <p:cNvPr id="4" name="Rectangle 3"/>
          <p:cNvSpPr>
            <a:spLocks noChangeArrowheads="1"/>
          </p:cNvSpPr>
          <p:nvPr/>
        </p:nvSpPr>
        <p:spPr bwMode="auto">
          <a:xfrm>
            <a:off x="0" y="1700213"/>
            <a:ext cx="7000875" cy="4832350"/>
          </a:xfrm>
          <a:prstGeom prst="rect">
            <a:avLst/>
          </a:prstGeom>
          <a:noFill/>
          <a:ln w="9525">
            <a:noFill/>
            <a:miter lim="800000"/>
            <a:headEnd/>
            <a:tailEnd/>
          </a:ln>
        </p:spPr>
        <p:txBody>
          <a:bodyPr>
            <a:spAutoFit/>
          </a:bodyPr>
          <a:lstStyle/>
          <a:p>
            <a:pPr>
              <a:buFont typeface="Arial" charset="0"/>
              <a:buChar char="•"/>
            </a:pPr>
            <a:r>
              <a:rPr lang="lv-LV" sz="2800" b="1"/>
              <a:t>Zūdīšanās</a:t>
            </a:r>
            <a:r>
              <a:rPr lang="lv-LV" sz="2800"/>
              <a:t> ir </a:t>
            </a:r>
            <a:r>
              <a:rPr lang="lv-LV" sz="2800" b="1"/>
              <a:t>ticības trūkuma pazīme</a:t>
            </a:r>
            <a:r>
              <a:rPr lang="lv-LV" sz="2800"/>
              <a:t>!</a:t>
            </a:r>
          </a:p>
          <a:p>
            <a:pPr>
              <a:buFont typeface="Arial" charset="0"/>
              <a:buChar char="•"/>
            </a:pPr>
            <a:r>
              <a:rPr lang="lv-LV" sz="2800"/>
              <a:t>Nezūdieties nemaz: </a:t>
            </a:r>
            <a:r>
              <a:rPr lang="lv-LV" sz="2800" b="1"/>
              <a:t>nekoncentrējies uz to, kas nav, bet skaties uz to, kas ir</a:t>
            </a:r>
            <a:r>
              <a:rPr lang="lv-LV" sz="2800"/>
              <a:t>! </a:t>
            </a:r>
          </a:p>
          <a:p>
            <a:pPr>
              <a:buFont typeface="Arial" charset="0"/>
              <a:buChar char="•"/>
            </a:pPr>
            <a:r>
              <a:rPr lang="lv-LV" sz="2800"/>
              <a:t>Kas </a:t>
            </a:r>
            <a:r>
              <a:rPr lang="lv-LV" sz="2800" b="1"/>
              <a:t>visu kontrolē</a:t>
            </a:r>
            <a:r>
              <a:rPr lang="lv-LV" sz="2800"/>
              <a:t>? – </a:t>
            </a:r>
            <a:r>
              <a:rPr lang="lv-LV" sz="2800" b="1"/>
              <a:t>Dievs</a:t>
            </a:r>
            <a:r>
              <a:rPr lang="lv-LV" sz="2800"/>
              <a:t>!</a:t>
            </a:r>
            <a:endParaRPr lang="en-US" sz="2800"/>
          </a:p>
          <a:p>
            <a:pPr>
              <a:buFont typeface="Arial" charset="0"/>
              <a:buChar char="•"/>
            </a:pPr>
            <a:r>
              <a:rPr lang="lv-LV" sz="2800"/>
              <a:t>„</a:t>
            </a:r>
            <a:r>
              <a:rPr lang="lv-LV" sz="2800" i="1"/>
              <a:t>Kam ir, tam tiks dots, kam nav, tam atņems to, kas ir</a:t>
            </a:r>
            <a:r>
              <a:rPr lang="lv-LV" sz="2800"/>
              <a:t>.”</a:t>
            </a:r>
            <a:endParaRPr lang="en-US" sz="2800"/>
          </a:p>
          <a:p>
            <a:pPr>
              <a:buFont typeface="Arial" charset="0"/>
              <a:buChar char="•"/>
            </a:pPr>
            <a:r>
              <a:rPr lang="lv-LV" sz="2800" b="1"/>
              <a:t>Patiesai, dzīvai ticībai </a:t>
            </a:r>
            <a:r>
              <a:rPr lang="lv-LV" sz="2800"/>
              <a:t>nāk </a:t>
            </a:r>
            <a:r>
              <a:rPr lang="lv-LV" sz="2800" b="1"/>
              <a:t>līdzi</a:t>
            </a:r>
            <a:r>
              <a:rPr lang="lv-LV" sz="2800"/>
              <a:t> arī </a:t>
            </a:r>
            <a:r>
              <a:rPr lang="lv-LV" sz="2800" b="1"/>
              <a:t>attieksmes maiņa</a:t>
            </a:r>
            <a:r>
              <a:rPr lang="lv-LV" sz="2800"/>
              <a:t>, kad tu </a:t>
            </a:r>
            <a:r>
              <a:rPr lang="lv-LV" sz="2800" b="1"/>
              <a:t>iepazīsti Dievu </a:t>
            </a:r>
            <a:r>
              <a:rPr lang="lv-LV" sz="2800"/>
              <a:t>vairāk, </a:t>
            </a:r>
            <a:r>
              <a:rPr lang="lv-LV" sz="2800" b="1"/>
              <a:t>Viņš maina </a:t>
            </a:r>
            <a:r>
              <a:rPr lang="lv-LV" sz="2800"/>
              <a:t>arī tavu </a:t>
            </a:r>
            <a:r>
              <a:rPr lang="lv-LV" sz="2800" b="1"/>
              <a:t>attieksmi </a:t>
            </a:r>
            <a:r>
              <a:rPr lang="lv-LV" sz="2800"/>
              <a:t>ir </a:t>
            </a:r>
            <a:r>
              <a:rPr lang="lv-LV" sz="2800" b="1"/>
              <a:t>saistīta</a:t>
            </a:r>
            <a:r>
              <a:rPr lang="lv-LV" sz="2800"/>
              <a:t> ar to, kā tu </a:t>
            </a:r>
            <a:r>
              <a:rPr lang="lv-LV" sz="2800" b="1"/>
              <a:t>redzi lietas</a:t>
            </a:r>
            <a:r>
              <a:rPr lang="lv-LV" sz="2800"/>
              <a:t>.</a:t>
            </a:r>
          </a:p>
          <a:p>
            <a:pPr>
              <a:buFont typeface="Arial" charset="0"/>
              <a:buChar char="•"/>
            </a:pPr>
            <a:r>
              <a:rPr lang="lv-LV" sz="2800"/>
              <a:t>P. </a:t>
            </a:r>
            <a:r>
              <a:rPr lang="lv-LV" sz="2800" b="1"/>
              <a:t>Mazdēls</a:t>
            </a:r>
            <a:r>
              <a:rPr lang="lv-LV" sz="2800"/>
              <a:t> atnes </a:t>
            </a:r>
            <a:r>
              <a:rPr lang="lv-LV" sz="2800" b="1"/>
              <a:t>kūku omītei</a:t>
            </a:r>
            <a:r>
              <a:rPr lang="lv-LV" sz="2800"/>
              <a:t>.</a:t>
            </a:r>
          </a:p>
        </p:txBody>
      </p:sp>
      <p:sp>
        <p:nvSpPr>
          <p:cNvPr id="7173" name="AutoShape 9" descr="data:image/jpeg;base64,/9j/4AAQSkZJRgABAQAAAQABAAD/2wCEAAkGBhMSEBUUEhQWFBUVFR4aFxgYGBYXGBoYHB0YGBcaFxgZHSYeHxojGhcYIC8gIyoqLDAsHB4xNTAsNSYrLSkBCQoKDgwOGg8PGi0lHyQuLSosLzAwLDAsKiwsKiwtLCwsLCwpLCwtNCwsLCwsLC4tLCwsLCwsLCwsLCwsLCosLP/AABEIALAAsAMBIgACEQEDEQH/xAAcAAACAgMBAQAAAAAAAAAAAAAFBgMEAQIHAAj/xAA+EAABAgQEBAMFBgYBBAMAAAABAhEAAyExBAUSQQYiUWETcYEykaGx8AcjQlLB0RQzYnLh8RUkNIKyFkOi/8QAGgEAAwEBAQEAAAAAAAAAAAAAAgMEBQEABv/EADIRAAIBAwICCAUEAwEAAAAAAAECAAMRIQQSMUEFEyIyUWFxoUKBkbHRFOHw8TNSwSP/2gAMAwEAAhEDEQA/AOHR6MgR7THp6eEZEYjIj09MkRvKw6lPpDsHPlaMJQ8H8qwWkhdeZNR3H6OPjAO4UQ0TcYGl4NROke0PwuxgthOGlXmMnsWgylMscwTzuxLBn3NQR6sYxOxSW5g/VyQH7HbziVq5PdlKUQOMHyuHpRJdwOxcfu0W05LIQzJUt/zHatWbdqRGcSgAs/MHqXp1Z7RPh0TlpK9BI2KuUEmgbdv8QG5yOMZsXwlOdk8pnCW9agfKKJyEq9hT9QaERaxGIKANdCks43BNwbU3EWMNLmqTyXJD7vSih6tBq7DN4JRTi0DTMjWm5ALsztWzHpEE3KZg2eHKdhVIAChy7gpIfuSQSTY3p6RonAJKCsKA1mr8wT03oNvd1guvMDqViGuWRcERq0Oc/KnKgsAs5AbpcpIqR8ngdM4a1VSW3uFfJm3HnSGisvOLNFuUXWj0EP8AhJh1EBwm5cfCKKkEQ0EHhElSOM1jzx6Mx2cmBGXjwTHmj09MiMxrGRHp6YjwjBjZDPW3aPT0v5aOYFrG/fp3hmwSACxqi16g3DHsR8IHZHgZcyo1K0daAdASKN8YL4hY1AJYGzg07D6rEVU3a0tpLYXmuKnpSjdyNyKClL1Le4GIcrwQnKNxLHtK3KvypNrX841nSFKQ5skFR8xs3v8AdDRkOVLXKlolpUtZSFMkVdVa9BUVNI7RQMcztRrDEaOFuE8OuQFmShLktdSlAFnUpT0JFg0G8fwwhaCmXLqzDTQh7V2gplOSDD4eWcWtKRLAASCyfU3Uewp5xTzL7QkJBThkO1NSqD0Tv6x2pUp0u8bRmn09bUYprfz5ROw32OTpo/6gIQ/9ZJbuAIOZJ9j8jDsTMK2ehFB8esUMRxhil3mqA6JZPyEDV5jMUeZa1EndR+NfhEZ19P4VmsnQdb43A9M/iMmYcA4cms2YmuxQPgU0gev7PZaQdM5TVoQkjyoQG8hACbNLOa/r77/XSK86eRQFr1sA3fa3pUwA1wPwe/7Rh6EIH+T2/eG5nBATRybi4ZjQ0IBqNnhXzXLzhyk1HRRdDj2Q+z0Affdrxd/5uYkllqFNifKxo9X8oxN4hWoELAWDQhSRUnZujGGDUU24giSv0bWTgQYrYycyV6kqQpvzAD0Rt3HXaFydhio8oskOaw2ZtgpM4fd/dkWTdB2odrbU7QFmSDLCSoGh0qqaHY0uP2ipCFyuZl1Ua9nFoBmSCLg+6NCIP4tOtNGoaOpwN6EnzgHOQQWMUI+6Sum2apjLR6MJNYOBNY2jAjxjsGZIjaWA4d27XjUQQyzDkkENfdutO59IFjYQ1FzGbBztEkUApRIegN37tvEKlkKNCtSakDd7eoFe0YxMwJIBqNz17+XaKuDkzZ2JRJlKIXNmBILtzKZIdujuewiIDcZd3RHzhbhWbmCjTwpRDTVkPViwAcOrY9NQMdCxWa4fL0GThUpMygUbs1tatyNk2EUcxzRODkjB4X8AaZM3UtmWf7yXc922hYIepiatqerulPjzP4mzoejOttVr8OQ/Mmx+ZzJytUxZUe5oOwFh6RUeJAj42/wIKYXhjEzKplKA6r5B/wDqvwjNCPUOMz6M1KVFckAfSBtMYUO8Ncv7P5x9pctI/wDJVL0pGR9nqmrPABDcqCa1q5UK1hw0dY/D9pK3SmlX4/v+Imzk0Hn7zT40aKU1A8/9bt6+ph7xH2eig/iCNjyC/bm7HeB+K+z8sWxA7vLDMNvbsK03hg0VYcvtJm6W0x+L2P4iUuhq1txXcv8AC3lFLGSgCel6P13N2hsx3BGISTpXLXSjlSTSzuCLUJfpAHH5FikkgyVE/wBCgvr0V0ENGnqrxEnbW0GFgwgLETTvRqtW5r7v2gfOn6gxNPr5Xi1j5ZSplpUktZQKT6OH9YFT0kGKqaWkFdgw8RJRiSWDOam1m6dS0ZmJDOS+oUYPFJM9i+4II9L/AAi3Knh2sxIHkSD8maKNtszIJzaCprbUjCYv5rg9PMCC92NjFAGHqQRcSZgQbGaiPR4R4mCgzYQd4fw/NqNywHxgC8MuTK+6BNHp0sTX1cwqqezHUR2pYRhCsqBJ33LPQuO9/jBPgWQsT/Ht4LhFK6yClx3SFEv1aIUzQC4qpqtQ0s4NzdlbilYaOHZGqUjww5mqJAG6lFozq1QonZ4za0FBatXt8BmXEpPmfeX/AFJhryfgZSxrnqMtP5Q2v1JonyvBLL8rk4CX408gzQL3009mWN1Gz3JtSFriHi2atRdSpUspACAwWp7lRFhXTpBfctHKOjVBuq/SUazpZ3PV6f6/iNi8xwOB5U6Qsj8LrmkGg6q2PugBmf2iTS4kywGcBSywJeh0jmYjyLtCVMzsB9NHqa1JO6iav3N6vAmfxEncvXaptcb3asXB1GFmI6Ox3ObnzjXN4pxhBeeH6plgN1bm/ftFRWe4lj/1M0v/AG26CnYQtLzrqPIMduj96e+8QKzwN1Y9AaNQe0B/odYO5itsY5nEOKB/7hZIYOyT0vTtVqxVPE+MAIGIJJIqUJcDszU3gErNSs00J7FQsTUAO23y6xrNWvZJYNWiuZmsOzt/iOgzxEMr4uxgIOuWpr8pBOruFef0YynjGfqcoBd3Zjv0MLi8eBflcG9DU/As9K1EQzsdYguT0alAae9v9R3MHEacRxOiYkImpF//ALBTyL8rwGxuUyJvNKUJZOwco82qR6RHhcYiaGWzj4tT3xQzDACWnVLJSX7sX2a0cPnDUkd2CcywCpZ5g3QiqT5GMYRBNQXO4o9tv3EXP+SLFM3mSdzvA1glbbP8I7xFoLd68vTMHXSafpA6bL0ljBfDK18tAQXD+dhGmaZeoI1MSLnsd3havY2MJluLiBXj0YjMUSaTYWQVrSkfiIHvhulYcNoTypBIQfLr5v74T5E4oIULgvDtPmJKJZTZYBc3CeUH1c/CJ618SmhbMq4mZpBLA0D36P57O+0dm4Hy9OGwgxEypCWTSrfiUB+ZSnFNvOOMZpLCdSnZTezcEHvuyvn2jtmMxIGIw2GT7EuVrPmhICPXUX9ISiAtuPKVmqUQoOf25/XExmuPTLPj4ptZ/lyn1CX5dV9VbWHU8/4l4j8dYYMzhKRS+5Pp7oPfaJhluiYkO40N0LuPeaQgcRZhLwyPCQAqapipZrVv/WtB2rBEF2sYAIRbiQYvMJaP5itRP4U06Ue/btXq8URjZy38NAQk9q9Ken1WJMjysTCZkw9yTDOiZKQUo0EqUwSgJKpinon7tIcAm2oh+kELDCwDc5aLMrJ5iy61KPr6wdy3hJJuH+u8RLzpAnqkqQqVMSopIVsoFiKEiHrh2XqoR9XgGYqcxiBWFxFHH8LoQH0wrY3ChCmBKT2JBjrnE+E0ojlMhBmYsvRKAVKPQCOAkmdZRaTycJPIqoqHRY1fMPA3GYcglxTtZ7WPnaCmc5qRICgShSyDLToCkqlF+fWSwL00sTckiggLh8qxM0FYQfMgJ9XpSKArDJMkLKxsBN8HLCrL0qow7vsfq8GDhXl6Fub13u49w/WFrE4ZQDlJChdhQ+oi5gM8UDpmFx39wD7fKC7wnO6ZBmEhaCyrWBFiK3gcTDbKxcpY0qIDs4V62O/nAnMMkAUdB8gfhWPKfGefMgwBKh3Yj4U/aDGDnhmVVJDOfwlqg1s9BAHCLVLWyg3UHpBKRiNExQBDA1c+V/Rh6QqotzCptiL8Zj0eimTTIENmTK8TDpSQfu3rsA5+NYA5NlasROTLQKqNzYDdSj0AjomOypMlCJUganYJ0iqlGvx69GiPU1lXs85rdGaUVX3VD2R7+UHy8FImlKEJIrzAuVNc1/Qddodp+LnS50uYtCtMtLEqI1mWzO3VLgl+vaAOS5ccMsqI+8CFKfooJ2pt8XiDKlTsVMUrWpILgNY7F3u7kM1XeH6ai+qu6G1sW5HxJzgfXjFdLaj9I3VkDba9+YB4AYzG/iXEBQlkF9Kdfa1H3/E/pHF8+deKrctHVpmWzJKtM5/+3ZJLsogh2cvZqecIGFwfiZuhB6jvYPCVdSdym4zFr21HyjrwpwUTJBmK0DsBq9CafCC2K4WwaJa0CZMTrIUo6tSipJcK1+0FOP8AEOGEwwCQOgiviMsQ76R6gQkMy5Er6tTgzl+D4Lwwn6pfjz1u4cp+LD4mOkZPlehCRpA0hmDlhsHN/OJzOlyknUyQIzgMz8ROtIZD077PHdxbvGdFNV7olPiKUFIjneHyMInFaCx33jpeepAl7VjlOcTV/wAUgS1Mav0bvHrG88QNt4yTMZNAZIT52gbiMmxM2q1pSn1PuApEmR50JpMtbBaCxHluIP41bS6QJBhKAYjZtlcuWhnKj1ZoRcbJ0qeH7Nlu8JuYJd4dTaxk9WmCDBsuc1DaL2DnKcUJrbaBcX8HKnCqQa9opYYxIUbkYfmZP48sqQC6bj8Q3r2evrARK2WAu4oX6inyhx4YSqQtKpqgD+ID8rMx6l/jCpxRPSrFLKPZp8A0AATgw2sMiBoyBGIN8K5ambiE628NJ1LfcDb1NIoVSxsvGSO4RSzcBDGS4KZhsMJ4b7yrEV01AoR7J6iDmT5mtKfHUiYAt/DNKJJIUpzcmtbX6xcz3M5eNmy5QaWoqCOWwT+JmuyXb+0bGHOdIwhQJctRRpSEpBcUACUitHLD6MY1dHILVaTeBsL29SJdp+kkp7UVxnIB5/IxYxmagYVU5Z9tJCKBz1JNGYP0cnoIsfZxgDylYtzknpVRuwYFQ333gBmwMzGplMyJYDCwowTSzanNDfyEdDwEpOHwuoUVNFNuUOXBBD3ehPlGswXR9HkIe0/ZHq3H6D3v4zK1VR9ZqgreIY+SqcD5n7+UB8V40zZgQk1VU39mulnFrk12bd4A4bhhUjFoxYOpAoQfaFNLnap2d70gplX3s+YuwUrSlmDJol2YbBPqSC8WeIsVVhZHXqW0uDVgNj3YXjCFQrU6tOAGZ9fo9GKigHicxry7O0KS7xpmmcAJJDRzbCYyYJoTLJJNSNmFSQLteNc84jUlJQpJSofV4sXcVuBiFXorRfaTLmYZsrEz0yEmilV8t4e5kqdKkJGHCCAPZWSD6ERyjgTFA4pUxagAkNXqY6DmXHOFlJ+8mpHYF1H0FYYq2GeMjdrnygHOs1xQdK0cxNGLiEHFpxSVkqBBO+8M+M+0jCmZqCJqgLUA+ZgRm/H6Jx5ZJA8xDAp8Il6innBuWLXKm6yS+8P0vNRNl945uvOQo2aGfgxRmFQNtoBwRxnkfwkGdTiHgAzwy8RSAFMOsAsHl6pswIRR6kmyUi5P7blhAgXOIbtYXMtcA8LjEzyuYPupZt+ZWwfoLn0ht4lnYWSNCEpCxuBburv2vAM48YNGmWopIcO9S9ydql6woZjmipijU1Pv7k9YoyxxIAAq3MvZrn7gpQ96k3MAiXLmNkIfevf94mVl00B9Cm6s4+ENFhEEkyukQZTMm4aXZtYB77sOxALt5RPwLkH8Xi0oJASkFayeidvUkCCXF+F+9UAG0lnFiYfRqUwSu+z8hJ6jsGA29nmYKyDMymaZhBOlJYDZ2F9qPB9fFTpZyD+VVT6H4+oi7wZw2oYPxdKh4iiUkCjBwK+bwGzzKvvUpTdSgAU0dywoN7l/KNAVHp0N4cEcx+8jX9NqK/Usuf5wxLWVnELUicQGKmS7u3TVdj+0OeM4hE/CEILLQgoIZn0kJcH8QbVQg9IFZ5iBh5A0j7wjl6JFkpTs7AF7+cX+Dcv9hBFmcf21NB/V5WqIyl0xq0DVrGwUFh5YP3Eu1eqpUnU0UzcJf/bOfpL3DiAmWC7NLc1NzuajY3o+xZgROb4oqVV6kqPa7fF7bvBLMcfLwsxSW0yydI0j2CQXKf6amgY184XsymVoXDdrCr1q1/0uAfnaSmxc8/8As+76NqI9yOQHtLGTIZMyYQ4FK1SQmpBBcGukNS96mFnP8QSSCe5Nan18+oubNDLh+TCjqSSet2azsNDbgagKEtCbm88Favdaw6UNNjaPoUXbSVZmaipio/Mnb8gPzJct4Y1yDiph0yUrYhTp1AUJBFyCbAvQ9IKr4AkzkpXhZruHZTH3Ko4732YxPxJM8HKcLJFDNZSmYuG8QgkJBNVgsQ4IHMpiYA5HNXLUfDJDAOBa5LlPWhqU+6jgVPKZWnXrG2kXhXFcC6WcMfViYi/+IMlyUjzJP6RZxWeKBAUoh3qLBiRXceo84r4uVNUH+8IIcHb0/eFMGBtLRUpgcILxeClSqJOpR37/ALQ3cNpCUMLgfOFfCZOrW6gfWpi3N4gElSkjpAEGTlwTiWM/mczCpJYDqYYBPlZdgaaVz5ntmh5yHCf7UA0G5frCxgZzj+IX7R/lvsBTV6n5d4CZxi5kxyEqKXqsgs7kipoLwSpEvUBMpZrmRmqJJd7/AKxVw+FK1AAGpa0Wv+IVp1EizgA1aLOQTl+OhKC2lztcBVT7/lDVZQMcoAou9RQw4mwkuJ4bUhLsr1FNgfifl1ijKxU6U4QsgdLhvIwyY3FzBcuPLanT+0D1gfKCFvsa0LecdV1fun6yyvpdjWYW8xeWMpxCsJhiso/nMdW7VCQ/S5bekVRmpW78zne7n6+MG+Ip0s6UooEJA9wb4D5xW4SyDxsXLBFAdR6UrWnlGf1gZS9QZhPotp2rOh5VxNLk4eXKSpJEtDMrlNAX86gkmvld1bEYlE/Hy0oGhZKvQ9T3Dk2uIv8AEOSgJJCGpQo9l9gRUVJqKWDxz7CY0ysQJqSSUHlUaVBv86d4XpkSqS6YJ4+frJ9RROnscHwjhxJNQrESkoLhDCoqdIpXYVer0ZnrDzwmgJlqX+VAHqXJfpUWYdKQg4LDEYgqmJ0atIAOzjXpLWJcFuhqHt0KdPTIw6Qw5k6juSKkML26OzGhqI3eknVNF1KfGQo9Bxv8h7z5ymjPqkDfCCx9Tw9z7RTz1Rm4lKNhzKLF61cmtAkCv+4kxmESqSpRFXJcXqWYsKVCqV6xWwGH8SYZpZLlkpDMzNdbFttQYv50v5wkBCUPW9lh01csov0oD5ML/NVTuqhRyn3egQqo8SfaA041Jk6CQlSVVGymJYggs4BNL1agclQzRXMp+p60t9fQgrmBIFi5Lj9PjFXM8JuDVn8iHFutN2jao1DUTPKJ11Ow6teJJP5h/wC0xdcMgVSlBANSL6Bdatk2c9NRagTKZTiocFdiL2tqYb/m9zPBHjnHJxH8NOQrUlSCCzBlAh0kaAyq+RDMlIYRT4dukD89bv8AhqdL2PVPv2aBmZ+jwxPkftPZqgmYEm7C7n2ua6/Mb7bWOuBxKpdAToNdO3WnQ+V3ixjknxQ1RoFRZmA/A1Hfbr0jaVh30jfpTpXoenX1oIkruRUaadKiDQBPhKeL4i0ghNzvC8qQtXOQdJPtftB6bhky53OAoPuLEhwQ9z6be42cC6agcwufZUKO+x+t4s0SU6x2k2PLznzWurNQIBHZ8ZSy7MUJCGDhICUqN6XGljXejkPdrGM5zMTpCiQNaKGlCOlLA13elrQnZjIMhR0vpN0mp3o7ef1eLD5qxDl2Av0q48nh2t06OouoDrkW5/35yaluFTerXUyBE/Tq6A0612MHOA8tMyfMNOWW7mzlQDWPf3Qty5oK62+v0hq4dzESkr5TzkBwbAXZ+mpRjMr7lQ7Rkzd0rjcrE22mXs8y4pBIFv2H6AdKt0hdXIYGn19GD2IzsTCwU/Y0JJ2G7AAD17wPzQp8Mn2VP5V6f+v+Ylps2AwmpVrB7scwZPxWpRJNSYZOFJ+nWsvVkjqNy0KKQCXh4yfKEfwqCFssuoih3oGJGwakWNp2YWSBpdSoqb6gxJc8z8+EQ703qRff3wpZNMCVlZQhZEsnnTqS5KQ+l2JGss9qdIscQy1pSQqob9uoFb/TRUyuYo6wwLSlM4BIYpID3AeC09E0wbixkPSlZKtQbOEcpmGKcYoCYDJU6JkspmKU6XUouzGYKqC32KdogzXPloklK1LmS9JAKhpN7EKBLgjcUYB3oCU+cleLASBqRLnpXpSxCnlBVfysaF9zUVMVMRhVhQ0GelWlRCJmqYk6iCUqVzMFJSkF1GotDMMBeZhFjeS8PZ3LUlKdYlUcd3rRZGnVU+oPRo0zeZqervQbhtqV3N227wIxeDHikFyBpSoLQSyjUXoUKDXZttTVHSZCioJllRCqIQ3MDZSlA2SFJZ9zEn6XJZec19N0itI9sX5fz+5cwrGYmhZFWDvRqOmruwtcmIM1mpINbI0g07AVHYGnSK88KQkq9sJbUoGXMANQNQBdIduvrECJUydNRIlpeYuYEgXqWSx7Bq+R6RZSGxNvjBqaxHdnPhYQ1whwNMxcpc4t4SVadJBOo6S5SXHsake/chjXwQEnEKlrdKpc1ylQIo4Dh2ajVp2LR3DJcsl4eRLkSy6ZaWB3UbqWe6lEq9YUvtX8BGDC5iEqnqUESDZQNFKIIqUpTcWdQhoFpnUa5pvflETNZemYh/yjvZk7vWnpQUZomwA5kd1Nv2r7Khv0+JEUPH8RGrmCkhwDbTSgLvSpo9DtGMPjeuxcONuzbONoi1CXcnxn0WncClsvwlrP5DpLXKQQzbXLJI+XrSJOHc50pCFMpB5SFaaEb3Jq9KbRXzXFOrcitLdfjaAWExukEHq7B+4pVhYe6J6VPfTKmZGsIJB+Uu8SLJJGybddJ7Vp8IXpSXLGD2fYwrYsA4t8Xb1ML5VV41UqGrTVn485jonV3UcOUPqwUoSiodOYG48t/wBLw+ZRkKP4KWlKgpWjUtNC5oo03qoByDcNvHK5eKJIBPK4fyeG+VnvKD5HUk1HRx/cHq1jAfoWrA7KliDi+b+sCpqKlO3ZuOcjzTIhrpynqPZLGjeVS46doAZpMWhkKIIH6ftb3w64HOQXKgFpsS1WpfqdNWP5jChnS0TsQdBYUA/UV6EkUhAp1qbWrL8+X5lFPUrUB2H1EFy1lwK1hgGcKCWFQABaz0FREGA4gJxEtc6WlYQoKUlgNQTUg7V/WGDG5zlU1z/DrlFbFQSKUVqIGlTVZItuq0UCWU9RUpd0xWzLMvEpUPs9Gcn9R7os5BIUuapCQpRMpYASApTltISCRXU0a4vAYNnlTlPsFD50FyD6EQMl41SFEoU2xaxF6jcOAa9B0jsRVqGo12nRMxxAE1YEiWqdMQVoDrCVlZKcR4ZUSAetQ6RQ3Kq2XYMeImWtKEqUNPhyE6UoAYutvvJlTUqIFgCS2kFw9n4CSJ0wnSsKlhQUpiULRNIU/Koo0hjQsOjxayjHmYonkCQC5UkJlUqlOi6kuxJVYOwc1ACxtBJuLy7icOtCVlREnSzqlhCkaQrm8FyTpVqBZqKAreI1J0qMsgLCZeteuYCdblcvWg1mKLaikkODXSAYrZtJIWDOKFzACSslASAQ40ISllEVVpIFFJDO5ilhxNWlakJ5FcmuYsBOgEKCfEmH2gksw7UgoMLSMGmcjxZaXWsJDhIJ8UqBBLFtQIUo0FKmgMMnAeUYaTjFvNBxKUBMuWaK5qzFy6nU/s6XJDqLMQYC4NUqUgjWFIkJ9khICuVSZi1JVUAqVpChzcp61UcDO8TFJUp1ATNZ11JCXWQfPSad4UpLVD4D+e06eE+jEvtvbu8cO+0XiU4zFlSCTKknw5bMUsPaW43WpyP6dPRoIcN8dY6dInSFHxgZbCYXM1LuCCUkLWCkKdVSkOp6GEydi0maFIBCSAFJUQX2UCQAC/YDrDyYIxmYk5utKCijH/HptFrL8YFLCKAqUAHOkOaB1PQVvFLG4TTNUh6g+V6/rEIkEM4v1G/mQ0LZQ3GU0tRUpnEYccGJSpaUkAAJYnm/q3BNIBTJrKIBDfXWN5DpmJIu7hW4I3cXZni3nct9K2AUpIUoBgHJKVU2GpJP/l2AhSqENvGdq1uszaU8VjdTNVhe0UiY8YyhLmkPUWFpIcm8LZPlBmJKyHDt07lvreNJ+BWiqSe43/zf5x0vKctkJwyJJ5VoTU9TVSy9mHenQvAPNcmILrDgfiG1d3/WG6bVaer/AOTdlwcX5+hklU1qTFiLr5cvURPTmpSDsrqKd6jzb3RSlzOZ7xYzT+YUgu1H84gThTDXLs1r3tGrttfxn//Z"/>
          <p:cNvSpPr>
            <a:spLocks noChangeAspect="1" noChangeArrowheads="1"/>
          </p:cNvSpPr>
          <p:nvPr/>
        </p:nvSpPr>
        <p:spPr bwMode="auto">
          <a:xfrm>
            <a:off x="155575" y="-800100"/>
            <a:ext cx="1676400" cy="1676400"/>
          </a:xfrm>
          <a:prstGeom prst="rect">
            <a:avLst/>
          </a:prstGeom>
          <a:noFill/>
          <a:ln w="9525">
            <a:noFill/>
            <a:miter lim="800000"/>
            <a:headEnd/>
            <a:tailEnd/>
          </a:ln>
        </p:spPr>
        <p:txBody>
          <a:bodyPr/>
          <a:lstStyle/>
          <a:p>
            <a:endParaRPr lang="en-US"/>
          </a:p>
        </p:txBody>
      </p:sp>
      <p:pic>
        <p:nvPicPr>
          <p:cNvPr id="6155" name="Picture 11" descr="http://upload.wikimedia.org/wikipedia/commons/thumb/a/a4/Well-clothed_baby.jpg/220px-Well-clothed_baby.jpg"/>
          <p:cNvPicPr>
            <a:picLocks noChangeAspect="1" noChangeArrowheads="1"/>
          </p:cNvPicPr>
          <p:nvPr/>
        </p:nvPicPr>
        <p:blipFill>
          <a:blip r:embed="rId3" cstate="print"/>
          <a:srcRect/>
          <a:stretch>
            <a:fillRect/>
          </a:stretch>
        </p:blipFill>
        <p:spPr bwMode="auto">
          <a:xfrm>
            <a:off x="6660232" y="4077072"/>
            <a:ext cx="2483768" cy="2483769"/>
          </a:xfrm>
          <a:prstGeom prst="rect">
            <a:avLst/>
          </a:prstGeom>
          <a:ln>
            <a:noFill/>
          </a:ln>
          <a:effectLst>
            <a:softEdge rad="112500"/>
          </a:effectLst>
        </p:spPr>
      </p:pic>
      <p:sp>
        <p:nvSpPr>
          <p:cNvPr id="8" name="Rectangle 7"/>
          <p:cNvSpPr/>
          <p:nvPr/>
        </p:nvSpPr>
        <p:spPr>
          <a:xfrm>
            <a:off x="7308304" y="3429000"/>
            <a:ext cx="1165704" cy="923330"/>
          </a:xfrm>
          <a:prstGeom prst="rect">
            <a:avLst/>
          </a:prstGeom>
          <a:noFill/>
        </p:spPr>
        <p:txBody>
          <a:bodyPr wrap="none">
            <a:spAutoFit/>
          </a:bodyPr>
          <a:lstStyle/>
          <a:p>
            <a:pPr algn="ctr">
              <a:defRPr/>
            </a:pPr>
            <a:r>
              <a:rPr lang="lv-LV"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vai</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155"/>
                                        </p:tgtEl>
                                        <p:attrNameLst>
                                          <p:attrName>style.visibility</p:attrName>
                                        </p:attrNameLst>
                                      </p:cBhvr>
                                      <p:to>
                                        <p:strVal val="visible"/>
                                      </p:to>
                                    </p:set>
                                    <p:animEffect transition="in" filter="fade">
                                      <p:cBhvr>
                                        <p:cTn id="12" dur="2000"/>
                                        <p:tgtEl>
                                          <p:spTgt spid="6155"/>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6151"/>
                                        </p:tgtEl>
                                        <p:attrNameLst>
                                          <p:attrName>style.visibility</p:attrName>
                                        </p:attrNameLst>
                                      </p:cBhvr>
                                      <p:to>
                                        <p:strVal val="visible"/>
                                      </p:to>
                                    </p:set>
                                    <p:animEffect transition="in" filter="fade">
                                      <p:cBhvr>
                                        <p:cTn id="16" dur="2000"/>
                                        <p:tgtEl>
                                          <p:spTgt spid="6151"/>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4500"/>
                            </p:stCondLst>
                            <p:childTnLst>
                              <p:par>
                                <p:cTn id="21" presetID="2" presetClass="entr" presetSubtype="4" fill="hold" nodeType="after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5000"/>
                            </p:stCondLst>
                            <p:childTnLst>
                              <p:par>
                                <p:cTn id="26" presetID="2" presetClass="entr" presetSubtype="4" fill="hold" nodeType="after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 calcmode="lin" valueType="num">
                                      <p:cBhvr additive="base">
                                        <p:cTn id="2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30" fill="hold">
                            <p:stCondLst>
                              <p:cond delay="5500"/>
                            </p:stCondLst>
                            <p:childTnLst>
                              <p:par>
                                <p:cTn id="31" presetID="2" presetClass="entr" presetSubtype="4" fill="hold" nodeType="after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nodeType="after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 calcmode="lin" valueType="num">
                                      <p:cBhvr additive="base">
                                        <p:cTn id="3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40" fill="hold">
                            <p:stCondLst>
                              <p:cond delay="6500"/>
                            </p:stCondLst>
                            <p:childTnLst>
                              <p:par>
                                <p:cTn id="41" presetID="2" presetClass="entr" presetSubtype="4" fill="hold" nodeType="after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 calcmode="lin" valueType="num">
                                      <p:cBhvr additive="base">
                                        <p:cTn id="4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45" fill="hold">
                            <p:stCondLst>
                              <p:cond delay="7000"/>
                            </p:stCondLst>
                            <p:childTnLst>
                              <p:par>
                                <p:cTn id="46" presetID="2" presetClass="entr" presetSubtype="4" fill="hold" nodeType="afterEffect">
                                  <p:stCondLst>
                                    <p:cond delay="0"/>
                                  </p:stCondLst>
                                  <p:childTnLst>
                                    <p:set>
                                      <p:cBhvr>
                                        <p:cTn id="47" dur="1" fill="hold">
                                          <p:stCondLst>
                                            <p:cond delay="0"/>
                                          </p:stCondLst>
                                        </p:cTn>
                                        <p:tgtEl>
                                          <p:spTgt spid="4">
                                            <p:txEl>
                                              <p:pRg st="5" end="5"/>
                                            </p:txEl>
                                          </p:spTgt>
                                        </p:tgtEl>
                                        <p:attrNameLst>
                                          <p:attrName>style.visibility</p:attrName>
                                        </p:attrNameLst>
                                      </p:cBhvr>
                                      <p:to>
                                        <p:strVal val="visible"/>
                                      </p:to>
                                    </p:set>
                                    <p:anim calcmode="lin" valueType="num">
                                      <p:cBhvr additive="base">
                                        <p:cTn id="4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23850" y="-71438"/>
            <a:ext cx="9467850" cy="2205038"/>
          </a:xfrm>
        </p:spPr>
        <p:txBody>
          <a:bodyPr/>
          <a:lstStyle/>
          <a:p>
            <a:pPr algn="just">
              <a:spcBef>
                <a:spcPct val="0"/>
              </a:spcBef>
              <a:buFontTx/>
              <a:buNone/>
            </a:pPr>
            <a:r>
              <a:rPr lang="lv-LV" sz="2800" i="1" smtClean="0"/>
              <a:t>   26 Skataities uz putniem gaisā: ne tie sēj, ne tie pļauj, ne tie sakrāj šķūņos, un jūsu Debesu Tēvs tos baro. Vai tad jūs neesat daudz labāki nekā viņi?</a:t>
            </a:r>
            <a:endParaRPr lang="en-US" sz="2200" i="1" smtClean="0"/>
          </a:p>
        </p:txBody>
      </p:sp>
      <p:sp>
        <p:nvSpPr>
          <p:cNvPr id="4" name="Rectangle 3"/>
          <p:cNvSpPr>
            <a:spLocks noChangeArrowheads="1"/>
          </p:cNvSpPr>
          <p:nvPr/>
        </p:nvSpPr>
        <p:spPr bwMode="auto">
          <a:xfrm>
            <a:off x="0" y="1268413"/>
            <a:ext cx="9144000" cy="5694362"/>
          </a:xfrm>
          <a:prstGeom prst="rect">
            <a:avLst/>
          </a:prstGeom>
          <a:noFill/>
          <a:ln w="9525">
            <a:noFill/>
            <a:miter lim="800000"/>
            <a:headEnd/>
            <a:tailEnd/>
          </a:ln>
        </p:spPr>
        <p:txBody>
          <a:bodyPr>
            <a:spAutoFit/>
          </a:bodyPr>
          <a:lstStyle/>
          <a:p>
            <a:r>
              <a:rPr lang="lv-LV" sz="2600" b="1"/>
              <a:t>Luters: Putniņi lido </a:t>
            </a:r>
            <a:r>
              <a:rPr lang="lv-LV" sz="2600"/>
              <a:t>pāri mūsu galvām un mēs</a:t>
            </a:r>
          </a:p>
          <a:p>
            <a:r>
              <a:rPr lang="lv-LV" sz="2600"/>
              <a:t>tiem lielu </a:t>
            </a:r>
            <a:r>
              <a:rPr lang="lv-LV" sz="2600" b="1"/>
              <a:t>godu neizrādām</a:t>
            </a:r>
            <a:r>
              <a:rPr lang="lv-LV" sz="2600"/>
              <a:t>; lai gan mēs tiešām </a:t>
            </a:r>
          </a:p>
          <a:p>
            <a:r>
              <a:rPr lang="lv-LV" sz="2600"/>
              <a:t>viņu priekšā varētu </a:t>
            </a:r>
            <a:r>
              <a:rPr lang="lv-LV" sz="2600" b="1"/>
              <a:t>noņemt cepuri </a:t>
            </a:r>
            <a:r>
              <a:rPr lang="lv-LV" sz="2600"/>
              <a:t>un sacīt: mans</a:t>
            </a:r>
          </a:p>
          <a:p>
            <a:r>
              <a:rPr lang="lv-LV" sz="2600"/>
              <a:t>mīļais, mazais </a:t>
            </a:r>
            <a:r>
              <a:rPr lang="lv-LV" sz="2600" b="1"/>
              <a:t>doktora kungs</a:t>
            </a:r>
            <a:r>
              <a:rPr lang="lv-LV" sz="2600"/>
              <a:t>, man jāatzīst, ka tev piemīt prasme, kuras man trūkst – tu visu nakti guli savā ligzdā mierīgi un </a:t>
            </a:r>
            <a:r>
              <a:rPr lang="lv-LV" sz="2600" b="1"/>
              <a:t>bez raizēm</a:t>
            </a:r>
            <a:r>
              <a:rPr lang="lv-LV" sz="2600"/>
              <a:t>; no rīta tu mosties </a:t>
            </a:r>
            <a:r>
              <a:rPr lang="lv-LV" sz="2600" b="1"/>
              <a:t>priecīgā</a:t>
            </a:r>
            <a:r>
              <a:rPr lang="lv-LV" sz="2600"/>
              <a:t> un </a:t>
            </a:r>
            <a:r>
              <a:rPr lang="lv-LV" sz="2600" b="1"/>
              <a:t>labā</a:t>
            </a:r>
            <a:r>
              <a:rPr lang="lv-LV" sz="2600"/>
              <a:t> </a:t>
            </a:r>
            <a:r>
              <a:rPr lang="lv-LV" sz="2600" b="1"/>
              <a:t>omā</a:t>
            </a:r>
            <a:r>
              <a:rPr lang="lv-LV" sz="2600"/>
              <a:t>, sēdi koka zarā un </a:t>
            </a:r>
            <a:r>
              <a:rPr lang="lv-LV" sz="2600" b="1"/>
              <a:t>dziedi</a:t>
            </a:r>
            <a:r>
              <a:rPr lang="lv-LV" sz="2600"/>
              <a:t>, </a:t>
            </a:r>
            <a:r>
              <a:rPr lang="lv-LV" sz="2600" b="1"/>
              <a:t>slavēdams Dievu </a:t>
            </a:r>
            <a:r>
              <a:rPr lang="lv-LV" sz="2600"/>
              <a:t>un </a:t>
            </a:r>
            <a:r>
              <a:rPr lang="lv-LV" sz="2600" b="1"/>
              <a:t>pateikdamies</a:t>
            </a:r>
            <a:r>
              <a:rPr lang="lv-LV" sz="2600"/>
              <a:t> Viņam; tad tu meklē kādu graudiņu un allaž to atrodi. Kādēļ gan es, vecais muļķis, neesmu iemācījies rīkoties tāpat kā tu? Man taču būtu daudz iemeslu darīt to pašu! Putniņš </a:t>
            </a:r>
            <a:r>
              <a:rPr lang="lv-LV" sz="2600" b="1"/>
              <a:t>noliek</a:t>
            </a:r>
            <a:r>
              <a:rPr lang="lv-LV" sz="2600"/>
              <a:t> </a:t>
            </a:r>
            <a:r>
              <a:rPr lang="lv-LV" sz="2600" b="1"/>
              <a:t>malā</a:t>
            </a:r>
            <a:r>
              <a:rPr lang="lv-LV" sz="2600"/>
              <a:t> visas </a:t>
            </a:r>
            <a:r>
              <a:rPr lang="lv-LV" sz="2600" b="1"/>
              <a:t>rūpes</a:t>
            </a:r>
            <a:r>
              <a:rPr lang="lv-LV" sz="2600"/>
              <a:t> un </a:t>
            </a:r>
            <a:r>
              <a:rPr lang="lv-LV" sz="2600" b="1"/>
              <a:t>raizes</a:t>
            </a:r>
            <a:r>
              <a:rPr lang="lv-LV" sz="2600"/>
              <a:t>, </a:t>
            </a:r>
            <a:r>
              <a:rPr lang="lv-LV" sz="2600" b="1"/>
              <a:t>izturēdamies</a:t>
            </a:r>
            <a:r>
              <a:rPr lang="lv-LV" sz="2600"/>
              <a:t> gluži </a:t>
            </a:r>
            <a:r>
              <a:rPr lang="lv-LV" sz="2600" b="1"/>
              <a:t>kā svētais</a:t>
            </a:r>
            <a:r>
              <a:rPr lang="lv-LV" sz="2600"/>
              <a:t>; viņam nav ne tīrumu, ne šķūņu, ne lādes, ne pagraba; tomēr viņš </a:t>
            </a:r>
            <a:r>
              <a:rPr lang="lv-LV" sz="2600" b="1"/>
              <a:t>dzied</a:t>
            </a:r>
            <a:r>
              <a:rPr lang="lv-LV" sz="2600"/>
              <a:t> un </a:t>
            </a:r>
            <a:r>
              <a:rPr lang="lv-LV" sz="2600" b="1"/>
              <a:t>slavē</a:t>
            </a:r>
            <a:r>
              <a:rPr lang="lv-LV" sz="2600"/>
              <a:t> </a:t>
            </a:r>
            <a:r>
              <a:rPr lang="lv-LV" sz="2600" b="1"/>
              <a:t>Dievu</a:t>
            </a:r>
            <a:r>
              <a:rPr lang="lv-LV" sz="2600"/>
              <a:t>, ir </a:t>
            </a:r>
            <a:r>
              <a:rPr lang="lv-LV" sz="2600" b="1"/>
              <a:t>priecīgs</a:t>
            </a:r>
            <a:r>
              <a:rPr lang="lv-LV" sz="2600"/>
              <a:t> un </a:t>
            </a:r>
            <a:r>
              <a:rPr lang="lv-LV" sz="2600" b="1"/>
              <a:t>labā</a:t>
            </a:r>
            <a:r>
              <a:rPr lang="lv-LV" sz="2600"/>
              <a:t> </a:t>
            </a:r>
            <a:r>
              <a:rPr lang="lv-LV" sz="2600" b="1"/>
              <a:t>omā</a:t>
            </a:r>
            <a:r>
              <a:rPr lang="lv-LV" sz="2600"/>
              <a:t>.</a:t>
            </a:r>
          </a:p>
        </p:txBody>
      </p:sp>
      <p:pic>
        <p:nvPicPr>
          <p:cNvPr id="7173" name="Picture 5" descr="http://t3.gstatic.com/images?q=tbn:ANd9GcTW4ecSiqlc276i_GOpUDT4TfpQIxjUOavQmLsf_QuWIzfTjnSLXg"/>
          <p:cNvPicPr>
            <a:picLocks noChangeAspect="1" noChangeArrowheads="1"/>
          </p:cNvPicPr>
          <p:nvPr/>
        </p:nvPicPr>
        <p:blipFill>
          <a:blip r:embed="rId2" cstate="print"/>
          <a:srcRect l="9219" r="-7559"/>
          <a:stretch>
            <a:fillRect/>
          </a:stretch>
        </p:blipFill>
        <p:spPr bwMode="auto">
          <a:xfrm>
            <a:off x="6876256" y="620688"/>
            <a:ext cx="2448272" cy="1952625"/>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3"/>
                                        </p:tgtEl>
                                        <p:attrNameLst>
                                          <p:attrName>style.visibility</p:attrName>
                                        </p:attrNameLst>
                                      </p:cBhvr>
                                      <p:to>
                                        <p:strVal val="visible"/>
                                      </p:to>
                                    </p:set>
                                    <p:animEffect transition="in" filter="fade">
                                      <p:cBhvr>
                                        <p:cTn id="11" dur="2000"/>
                                        <p:tgtEl>
                                          <p:spTgt spid="7173"/>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800" i="1" smtClean="0"/>
              <a:t>    27 Kurš jūsu starpā var ar zūdīšanos savam mūžam pielikt kaut vienu olekti? 28 Un kāpēc jūs zūdāties apģērba dēļ? Mācaities no puķēm laukā, kā tās aug: ne tās strādā, ne tās vērpj, 29 tomēr Es jums saku: ir Salamans visā savā godībā nav tā bijis apģērbts kā viena no tām.</a:t>
            </a:r>
            <a:endParaRPr lang="lv-LV" sz="2600" i="1" smtClean="0"/>
          </a:p>
        </p:txBody>
      </p:sp>
      <p:sp>
        <p:nvSpPr>
          <p:cNvPr id="7" name="Rectangle 6"/>
          <p:cNvSpPr>
            <a:spLocks noChangeArrowheads="1"/>
          </p:cNvSpPr>
          <p:nvPr/>
        </p:nvSpPr>
        <p:spPr bwMode="auto">
          <a:xfrm>
            <a:off x="0" y="2025650"/>
            <a:ext cx="6286500" cy="4832350"/>
          </a:xfrm>
          <a:prstGeom prst="rect">
            <a:avLst/>
          </a:prstGeom>
          <a:noFill/>
          <a:ln w="9525">
            <a:noFill/>
            <a:miter lim="800000"/>
            <a:headEnd/>
            <a:tailEnd/>
          </a:ln>
        </p:spPr>
        <p:txBody>
          <a:bodyPr>
            <a:spAutoFit/>
          </a:bodyPr>
          <a:lstStyle/>
          <a:p>
            <a:pPr>
              <a:buFont typeface="Arial" charset="0"/>
              <a:buChar char="•"/>
            </a:pPr>
            <a:r>
              <a:rPr lang="lv-LV" sz="2800" b="1"/>
              <a:t>Sālamans</a:t>
            </a:r>
            <a:r>
              <a:rPr lang="lv-LV" sz="2800"/>
              <a:t> </a:t>
            </a:r>
            <a:r>
              <a:rPr lang="lv-LV" sz="2800" b="1"/>
              <a:t>daudz raksta </a:t>
            </a:r>
            <a:r>
              <a:rPr lang="lv-LV" sz="2800"/>
              <a:t>par šīm lietām, jo </a:t>
            </a:r>
            <a:r>
              <a:rPr lang="lv-LV" sz="2800" b="1"/>
              <a:t>viņam</a:t>
            </a:r>
            <a:r>
              <a:rPr lang="lv-LV" sz="2800"/>
              <a:t> tā </a:t>
            </a:r>
            <a:r>
              <a:rPr lang="lv-LV" sz="2800" b="1"/>
              <a:t>bija daudz</a:t>
            </a:r>
            <a:r>
              <a:rPr lang="lv-LV" sz="2800"/>
              <a:t>. </a:t>
            </a:r>
          </a:p>
          <a:p>
            <a:pPr>
              <a:buFont typeface="Arial" charset="0"/>
              <a:buChar char="•"/>
            </a:pPr>
            <a:r>
              <a:rPr lang="lv-LV" sz="2800"/>
              <a:t>Sāl. māc. viņš raksta: </a:t>
            </a:r>
            <a:r>
              <a:rPr lang="lv-LV" sz="2800" i="1"/>
              <a:t>viss ir niecība</a:t>
            </a:r>
            <a:r>
              <a:rPr lang="lv-LV" sz="2800"/>
              <a:t>. </a:t>
            </a:r>
            <a:endParaRPr lang="en-US" sz="2800"/>
          </a:p>
          <a:p>
            <a:pPr>
              <a:buFont typeface="Arial" charset="0"/>
              <a:buChar char="•"/>
            </a:pPr>
            <a:r>
              <a:rPr lang="lv-LV" sz="2800" b="1"/>
              <a:t>Kas </a:t>
            </a:r>
            <a:r>
              <a:rPr lang="lv-LV" sz="2800"/>
              <a:t>ir </a:t>
            </a:r>
            <a:r>
              <a:rPr lang="lv-LV" sz="2800" b="1"/>
              <a:t>labākais veids</a:t>
            </a:r>
            <a:r>
              <a:rPr lang="lv-LV" sz="2800"/>
              <a:t>, kā </a:t>
            </a:r>
            <a:r>
              <a:rPr lang="lv-LV" sz="2800" b="1"/>
              <a:t>iemācīties</a:t>
            </a:r>
            <a:r>
              <a:rPr lang="lv-LV" sz="2800"/>
              <a:t> </a:t>
            </a:r>
            <a:r>
              <a:rPr lang="lv-LV" sz="2800" b="1"/>
              <a:t>nezūdīties</a:t>
            </a:r>
            <a:r>
              <a:rPr lang="lv-LV" sz="2800"/>
              <a:t>? – </a:t>
            </a:r>
            <a:r>
              <a:rPr lang="lv-LV" sz="2800" b="1"/>
              <a:t>Dodot!!!</a:t>
            </a:r>
          </a:p>
          <a:p>
            <a:pPr>
              <a:buFont typeface="Arial" charset="0"/>
              <a:buChar char="•"/>
            </a:pPr>
            <a:r>
              <a:rPr lang="lv-LV" sz="2800"/>
              <a:t>Jēzus saka: </a:t>
            </a:r>
            <a:r>
              <a:rPr lang="lv-LV" sz="2800" i="1"/>
              <a:t>Svētīgāk ir dot nekā ņemt (Ap.d.20:35)</a:t>
            </a:r>
          </a:p>
          <a:p>
            <a:pPr>
              <a:buFont typeface="Arial" charset="0"/>
              <a:buChar char="•"/>
            </a:pPr>
            <a:r>
              <a:rPr lang="lv-LV" sz="2800" b="1"/>
              <a:t>Nauda</a:t>
            </a:r>
            <a:r>
              <a:rPr lang="lv-LV" sz="2800"/>
              <a:t> ir </a:t>
            </a:r>
            <a:r>
              <a:rPr lang="lv-LV" sz="2800" b="1"/>
              <a:t>veids</a:t>
            </a:r>
            <a:r>
              <a:rPr lang="lv-LV" sz="2800"/>
              <a:t>, kā mēs varam </a:t>
            </a:r>
            <a:r>
              <a:rPr lang="lv-LV" sz="2800" b="1"/>
              <a:t>piedalīties svētības nešanā</a:t>
            </a:r>
            <a:r>
              <a:rPr lang="lv-LV" sz="2800"/>
              <a:t>. Naudas došana ir </a:t>
            </a:r>
            <a:r>
              <a:rPr lang="lv-LV" sz="2800" b="1"/>
              <a:t>garīgs process</a:t>
            </a:r>
            <a:r>
              <a:rPr lang="lv-LV" sz="2800"/>
              <a:t>, ja tu </a:t>
            </a:r>
            <a:r>
              <a:rPr lang="lv-LV" sz="2800" b="1"/>
              <a:t>netici</a:t>
            </a:r>
            <a:r>
              <a:rPr lang="lv-LV" sz="2800"/>
              <a:t>, ka to </a:t>
            </a:r>
            <a:r>
              <a:rPr lang="lv-LV" sz="2800" b="1"/>
              <a:t>vajag</a:t>
            </a:r>
            <a:r>
              <a:rPr lang="lv-LV" sz="2800"/>
              <a:t>, tu naudu </a:t>
            </a:r>
            <a:r>
              <a:rPr lang="lv-LV" sz="2800" b="1"/>
              <a:t>neizdod</a:t>
            </a:r>
            <a:r>
              <a:rPr lang="lv-LV" sz="2800"/>
              <a:t>. </a:t>
            </a:r>
            <a:endParaRPr lang="lv-LV" sz="2400"/>
          </a:p>
        </p:txBody>
      </p:sp>
      <p:pic>
        <p:nvPicPr>
          <p:cNvPr id="8197" name="Picture 5" descr="http://www.freefoto.com/images/12/13/12_13_4---Flowers-in-a-Garden-Border_web.jpg"/>
          <p:cNvPicPr>
            <a:picLocks noChangeAspect="1" noChangeArrowheads="1"/>
          </p:cNvPicPr>
          <p:nvPr/>
        </p:nvPicPr>
        <p:blipFill>
          <a:blip r:embed="rId2" cstate="print"/>
          <a:srcRect r="32121"/>
          <a:stretch>
            <a:fillRect/>
          </a:stretch>
        </p:blipFill>
        <p:spPr bwMode="auto">
          <a:xfrm>
            <a:off x="6084168" y="1916832"/>
            <a:ext cx="3059832" cy="460851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fade">
                                      <p:cBhvr>
                                        <p:cTn id="11" dur="2000"/>
                                        <p:tgtEl>
                                          <p:spTgt spid="8197"/>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557338"/>
          </a:xfrm>
        </p:spPr>
        <p:txBody>
          <a:bodyPr/>
          <a:lstStyle/>
          <a:p>
            <a:pPr algn="just" eaLnBrk="1" hangingPunct="1">
              <a:lnSpc>
                <a:spcPct val="80000"/>
              </a:lnSpc>
              <a:buFontTx/>
              <a:buNone/>
            </a:pPr>
            <a:r>
              <a:rPr lang="lv-LV" sz="2700" i="1" smtClean="0"/>
              <a:t>    30 Ja tad Dievs zāli laukā, kas šodien stāv un rīt tiek iemesta krāsnī, tā ģērbj, vai tad ne daudz vairāk jūs, jūs mazticīgie? 31 Tāpēc jums nebūs zūdīties un sacīt: ko ēdīsim, vai: ko dzersim, vai: ar ko ģērbsimies? 32 Jo pēc visa tā pagāni dzenas; jo jūsu Debesu Tēvs zina, ka jums visa tā vajag.</a:t>
            </a:r>
          </a:p>
        </p:txBody>
      </p:sp>
      <p:sp>
        <p:nvSpPr>
          <p:cNvPr id="4" name="Rectangle 3"/>
          <p:cNvSpPr>
            <a:spLocks noChangeArrowheads="1"/>
          </p:cNvSpPr>
          <p:nvPr/>
        </p:nvSpPr>
        <p:spPr bwMode="auto">
          <a:xfrm>
            <a:off x="0" y="2143125"/>
            <a:ext cx="6011863" cy="4246563"/>
          </a:xfrm>
          <a:prstGeom prst="rect">
            <a:avLst/>
          </a:prstGeom>
          <a:noFill/>
          <a:ln w="9525">
            <a:noFill/>
            <a:miter lim="800000"/>
            <a:headEnd/>
            <a:tailEnd/>
          </a:ln>
        </p:spPr>
        <p:txBody>
          <a:bodyPr>
            <a:spAutoFit/>
          </a:bodyPr>
          <a:lstStyle/>
          <a:p>
            <a:pPr>
              <a:buFontTx/>
              <a:buChar char="•"/>
            </a:pPr>
            <a:r>
              <a:rPr lang="lv-LV" sz="2700" b="1"/>
              <a:t>Debesu Tēvs</a:t>
            </a:r>
            <a:r>
              <a:rPr lang="lv-LV" sz="2700"/>
              <a:t> tāpat </a:t>
            </a:r>
            <a:r>
              <a:rPr lang="lv-LV" sz="2700" b="1"/>
              <a:t>zina</a:t>
            </a:r>
            <a:r>
              <a:rPr lang="lv-LV" sz="2700"/>
              <a:t> </a:t>
            </a:r>
            <a:r>
              <a:rPr lang="lv-LV" sz="2700" b="1"/>
              <a:t>visu</a:t>
            </a:r>
            <a:r>
              <a:rPr lang="lv-LV" sz="2700"/>
              <a:t> to, kas </a:t>
            </a:r>
            <a:r>
              <a:rPr lang="lv-LV" sz="2700" b="1"/>
              <a:t>mums</a:t>
            </a:r>
            <a:r>
              <a:rPr lang="lv-LV" sz="2700"/>
              <a:t> </a:t>
            </a:r>
            <a:r>
              <a:rPr lang="lv-LV" sz="2700" b="1"/>
              <a:t>vajadzīgs!</a:t>
            </a:r>
            <a:endParaRPr lang="lv-LV" sz="2700"/>
          </a:p>
          <a:p>
            <a:pPr>
              <a:buFontTx/>
              <a:buChar char="•"/>
            </a:pPr>
            <a:r>
              <a:rPr lang="lv-LV" sz="2700"/>
              <a:t>Ja </a:t>
            </a:r>
            <a:r>
              <a:rPr lang="lv-LV" sz="2700" b="1"/>
              <a:t>Dievs</a:t>
            </a:r>
            <a:r>
              <a:rPr lang="lv-LV" sz="2700"/>
              <a:t> mums kaut ko </a:t>
            </a:r>
            <a:r>
              <a:rPr lang="lv-LV" sz="2700" b="1"/>
              <a:t>nedod</a:t>
            </a:r>
            <a:r>
              <a:rPr lang="lv-LV" sz="2700"/>
              <a:t>, tad tas mums </a:t>
            </a:r>
            <a:r>
              <a:rPr lang="lv-LV" sz="2700" b="1"/>
              <a:t>nav vajadzīgs.</a:t>
            </a:r>
          </a:p>
          <a:p>
            <a:pPr>
              <a:buFontTx/>
              <a:buChar char="•"/>
            </a:pPr>
            <a:r>
              <a:rPr lang="lv-LV" sz="2700" b="1"/>
              <a:t>Vai mēs ticam</a:t>
            </a:r>
            <a:r>
              <a:rPr lang="lv-LV" sz="2700"/>
              <a:t>, ka </a:t>
            </a:r>
            <a:r>
              <a:rPr lang="lv-LV" sz="2700" b="1"/>
              <a:t>Dievs</a:t>
            </a:r>
            <a:r>
              <a:rPr lang="lv-LV" sz="2700"/>
              <a:t> </a:t>
            </a:r>
            <a:r>
              <a:rPr lang="lv-LV" sz="2700" b="1"/>
              <a:t>dod visu</a:t>
            </a:r>
            <a:r>
              <a:rPr lang="lv-LV" sz="2700"/>
              <a:t>, kas </a:t>
            </a:r>
            <a:r>
              <a:rPr lang="lv-LV" sz="2700" b="1"/>
              <a:t>vajadzīgs</a:t>
            </a:r>
            <a:r>
              <a:rPr lang="lv-LV" sz="2700"/>
              <a:t> un visu </a:t>
            </a:r>
            <a:r>
              <a:rPr lang="lv-LV" sz="2700" b="1"/>
              <a:t>labāko</a:t>
            </a:r>
            <a:r>
              <a:rPr lang="lv-LV" sz="2700"/>
              <a:t>?</a:t>
            </a:r>
          </a:p>
          <a:p>
            <a:pPr>
              <a:buFontTx/>
              <a:buChar char="•"/>
            </a:pPr>
            <a:r>
              <a:rPr lang="lv-LV" sz="2700" b="1"/>
              <a:t>Dievs ir kā gādīgs tēvs, kas nedod</a:t>
            </a:r>
            <a:r>
              <a:rPr lang="lv-LV" sz="2700"/>
              <a:t> </a:t>
            </a:r>
            <a:r>
              <a:rPr lang="lv-LV" sz="2700" b="1"/>
              <a:t>bērniem</a:t>
            </a:r>
            <a:r>
              <a:rPr lang="lv-LV" sz="2700"/>
              <a:t> </a:t>
            </a:r>
            <a:r>
              <a:rPr lang="lv-LV" sz="2700" b="1"/>
              <a:t>visu</a:t>
            </a:r>
            <a:r>
              <a:rPr lang="lv-LV" sz="2700"/>
              <a:t>, ko tie </a:t>
            </a:r>
            <a:r>
              <a:rPr lang="lv-LV" sz="2700" b="1"/>
              <a:t>grib</a:t>
            </a:r>
            <a:r>
              <a:rPr lang="lv-LV" sz="2700"/>
              <a:t>, bet </a:t>
            </a:r>
            <a:r>
              <a:rPr lang="lv-LV" sz="2700" b="1"/>
              <a:t>tikai to</a:t>
            </a:r>
            <a:r>
              <a:rPr lang="lv-LV" sz="2700"/>
              <a:t>, kas </a:t>
            </a:r>
            <a:r>
              <a:rPr lang="lv-LV" sz="2700" b="1"/>
              <a:t>vajadzīgs!</a:t>
            </a:r>
            <a:endParaRPr lang="lv-LV" sz="2700"/>
          </a:p>
          <a:p>
            <a:pPr>
              <a:buFontTx/>
              <a:buChar char="•"/>
            </a:pPr>
            <a:r>
              <a:rPr lang="lv-LV" sz="2700"/>
              <a:t>Tad </a:t>
            </a:r>
            <a:r>
              <a:rPr lang="lv-LV" sz="2700" b="1"/>
              <a:t>kāda jēga zūdīties, raizēties</a:t>
            </a:r>
            <a:r>
              <a:rPr lang="lv-LV" sz="2700"/>
              <a:t>?</a:t>
            </a:r>
          </a:p>
        </p:txBody>
      </p:sp>
      <p:pic>
        <p:nvPicPr>
          <p:cNvPr id="5" name="Picture 5"/>
          <p:cNvPicPr>
            <a:picLocks noChangeAspect="1" noChangeArrowheads="1"/>
          </p:cNvPicPr>
          <p:nvPr/>
        </p:nvPicPr>
        <p:blipFill>
          <a:blip r:embed="rId2" cstate="print"/>
          <a:srcRect b="5782"/>
          <a:stretch>
            <a:fillRect/>
          </a:stretch>
        </p:blipFill>
        <p:spPr bwMode="auto">
          <a:xfrm>
            <a:off x="5724128" y="4149080"/>
            <a:ext cx="3419872" cy="2708920"/>
          </a:xfrm>
          <a:prstGeom prst="rect">
            <a:avLst/>
          </a:prstGeom>
          <a:ln>
            <a:noFill/>
          </a:ln>
          <a:effectLst>
            <a:softEdge rad="112500"/>
          </a:effectLst>
        </p:spPr>
      </p:pic>
      <p:pic>
        <p:nvPicPr>
          <p:cNvPr id="6" name="Picture 4"/>
          <p:cNvPicPr>
            <a:picLocks noChangeAspect="1" noChangeArrowheads="1"/>
          </p:cNvPicPr>
          <p:nvPr/>
        </p:nvPicPr>
        <p:blipFill>
          <a:blip r:embed="rId3" cstate="print"/>
          <a:srcRect/>
          <a:stretch>
            <a:fillRect/>
          </a:stretch>
        </p:blipFill>
        <p:spPr bwMode="auto">
          <a:xfrm>
            <a:off x="5724128" y="1628800"/>
            <a:ext cx="3419872" cy="26653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 calcmode="lin" valueType="num">
                                      <p:cBhvr additive="base">
                                        <p:cTn id="1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additive="base">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calcmode="lin" valueType="num">
                                      <p:cBhvr additive="base">
                                        <p:cTn id="3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2000"/>
                                        <p:tgtEl>
                                          <p:spTgt spid="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5756</TotalTime>
  <Words>1433</Words>
  <Application>Microsoft Office PowerPoint</Application>
  <PresentationFormat>On-screen Show (4:3)</PresentationFormat>
  <Paragraphs>87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Mt.6:24-34 Attieksme dodot</vt:lpstr>
      <vt:lpstr>Mt.6:24-34 Attieksme </vt:lpstr>
      <vt:lpstr>Ievads</vt:lpstr>
      <vt:lpstr>Došana</vt:lpstr>
      <vt:lpstr>Slide 5</vt:lpstr>
      <vt:lpstr>Slide 6</vt:lpstr>
      <vt:lpstr>Slide 7</vt:lpstr>
      <vt:lpstr>Slide 8</vt:lpstr>
      <vt:lpstr>Slide 9</vt:lpstr>
      <vt:lpstr>Slide 10</vt:lpstr>
      <vt:lpstr>Slide 11</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119</cp:revision>
  <dcterms:created xsi:type="dcterms:W3CDTF">2010-10-07T14:46:11Z</dcterms:created>
  <dcterms:modified xsi:type="dcterms:W3CDTF">2018-08-26T09:12:11Z</dcterms:modified>
</cp:coreProperties>
</file>